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AEDB5-8DDB-4FA7-8F6D-63353E3FFB3F}" v="5" dt="2021-11-18T09:12:14.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24" autoAdjust="0"/>
  </p:normalViewPr>
  <p:slideViewPr>
    <p:cSldViewPr>
      <p:cViewPr varScale="1">
        <p:scale>
          <a:sx n="107" d="100"/>
          <a:sy n="107" d="100"/>
        </p:scale>
        <p:origin x="10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Thurre-Millius" userId="ad5b4660-a7f7-45d0-bb98-4c04f966aa71" providerId="ADAL" clId="{DDBAEDB5-8DDB-4FA7-8F6D-63353E3FFB3F}"/>
    <pc:docChg chg="undo custSel addSld delSld modSld modShowInfo">
      <pc:chgData name="Alice Thurre-Millius" userId="ad5b4660-a7f7-45d0-bb98-4c04f966aa71" providerId="ADAL" clId="{DDBAEDB5-8DDB-4FA7-8F6D-63353E3FFB3F}" dt="2021-11-18T10:21:16.595" v="1152" actId="2744"/>
      <pc:docMkLst>
        <pc:docMk/>
      </pc:docMkLst>
      <pc:sldChg chg="modSp mod">
        <pc:chgData name="Alice Thurre-Millius" userId="ad5b4660-a7f7-45d0-bb98-4c04f966aa71" providerId="ADAL" clId="{DDBAEDB5-8DDB-4FA7-8F6D-63353E3FFB3F}" dt="2021-11-18T09:11:50.757" v="1140" actId="108"/>
        <pc:sldMkLst>
          <pc:docMk/>
          <pc:sldMk cId="0" sldId="264"/>
        </pc:sldMkLst>
        <pc:spChg chg="mod">
          <ac:chgData name="Alice Thurre-Millius" userId="ad5b4660-a7f7-45d0-bb98-4c04f966aa71" providerId="ADAL" clId="{DDBAEDB5-8DDB-4FA7-8F6D-63353E3FFB3F}" dt="2021-11-18T06:50:04.751" v="2" actId="27636"/>
          <ac:spMkLst>
            <pc:docMk/>
            <pc:sldMk cId="0" sldId="264"/>
            <ac:spMk id="2" creationId="{00000000-0000-0000-0000-000000000000}"/>
          </ac:spMkLst>
        </pc:spChg>
        <pc:spChg chg="mod">
          <ac:chgData name="Alice Thurre-Millius" userId="ad5b4660-a7f7-45d0-bb98-4c04f966aa71" providerId="ADAL" clId="{DDBAEDB5-8DDB-4FA7-8F6D-63353E3FFB3F}" dt="2021-11-18T09:11:50.757" v="1140" actId="108"/>
          <ac:spMkLst>
            <pc:docMk/>
            <pc:sldMk cId="0" sldId="264"/>
            <ac:spMk id="4" creationId="{00000000-0000-0000-0000-000000000000}"/>
          </ac:spMkLst>
        </pc:spChg>
      </pc:sldChg>
      <pc:sldChg chg="addSp modSp mod">
        <pc:chgData name="Alice Thurre-Millius" userId="ad5b4660-a7f7-45d0-bb98-4c04f966aa71" providerId="ADAL" clId="{DDBAEDB5-8DDB-4FA7-8F6D-63353E3FFB3F}" dt="2021-11-18T06:50:18.171" v="9" actId="14100"/>
        <pc:sldMkLst>
          <pc:docMk/>
          <pc:sldMk cId="0" sldId="267"/>
        </pc:sldMkLst>
        <pc:spChg chg="mod">
          <ac:chgData name="Alice Thurre-Millius" userId="ad5b4660-a7f7-45d0-bb98-4c04f966aa71" providerId="ADAL" clId="{DDBAEDB5-8DDB-4FA7-8F6D-63353E3FFB3F}" dt="2021-11-18T06:50:18.171" v="9" actId="14100"/>
          <ac:spMkLst>
            <pc:docMk/>
            <pc:sldMk cId="0" sldId="267"/>
            <ac:spMk id="6" creationId="{00000000-0000-0000-0000-000000000000}"/>
          </ac:spMkLst>
        </pc:spChg>
        <pc:picChg chg="add mod ord">
          <ac:chgData name="Alice Thurre-Millius" userId="ad5b4660-a7f7-45d0-bb98-4c04f966aa71" providerId="ADAL" clId="{DDBAEDB5-8DDB-4FA7-8F6D-63353E3FFB3F}" dt="2021-11-18T06:50:12.157" v="7" actId="14100"/>
          <ac:picMkLst>
            <pc:docMk/>
            <pc:sldMk cId="0" sldId="267"/>
            <ac:picMk id="4" creationId="{426954EF-E1AD-4C03-861D-97D55E7F9FA2}"/>
          </ac:picMkLst>
        </pc:picChg>
      </pc:sldChg>
      <pc:sldChg chg="addSp delSp modSp mod">
        <pc:chgData name="Alice Thurre-Millius" userId="ad5b4660-a7f7-45d0-bb98-4c04f966aa71" providerId="ADAL" clId="{DDBAEDB5-8DDB-4FA7-8F6D-63353E3FFB3F}" dt="2021-11-18T06:50:28.872" v="13" actId="14100"/>
        <pc:sldMkLst>
          <pc:docMk/>
          <pc:sldMk cId="0" sldId="269"/>
        </pc:sldMkLst>
        <pc:spChg chg="mod">
          <ac:chgData name="Alice Thurre-Millius" userId="ad5b4660-a7f7-45d0-bb98-4c04f966aa71" providerId="ADAL" clId="{DDBAEDB5-8DDB-4FA7-8F6D-63353E3FFB3F}" dt="2021-11-18T06:50:28.872" v="13" actId="14100"/>
          <ac:spMkLst>
            <pc:docMk/>
            <pc:sldMk cId="0" sldId="269"/>
            <ac:spMk id="6" creationId="{00000000-0000-0000-0000-000000000000}"/>
          </ac:spMkLst>
        </pc:spChg>
        <pc:picChg chg="del">
          <ac:chgData name="Alice Thurre-Millius" userId="ad5b4660-a7f7-45d0-bb98-4c04f966aa71" providerId="ADAL" clId="{DDBAEDB5-8DDB-4FA7-8F6D-63353E3FFB3F}" dt="2021-11-18T06:50:22.355" v="10" actId="478"/>
          <ac:picMkLst>
            <pc:docMk/>
            <pc:sldMk cId="0" sldId="269"/>
            <ac:picMk id="4" creationId="{00000000-0000-0000-0000-000000000000}"/>
          </ac:picMkLst>
        </pc:picChg>
        <pc:picChg chg="add mod ord">
          <ac:chgData name="Alice Thurre-Millius" userId="ad5b4660-a7f7-45d0-bb98-4c04f966aa71" providerId="ADAL" clId="{DDBAEDB5-8DDB-4FA7-8F6D-63353E3FFB3F}" dt="2021-11-18T06:50:24.797" v="12" actId="167"/>
          <ac:picMkLst>
            <pc:docMk/>
            <pc:sldMk cId="0" sldId="269"/>
            <ac:picMk id="5" creationId="{25A20E90-6A98-4D16-BFB2-C0A736B85611}"/>
          </ac:picMkLst>
        </pc:picChg>
      </pc:sldChg>
      <pc:sldChg chg="addSp delSp modSp mod">
        <pc:chgData name="Alice Thurre-Millius" userId="ad5b4660-a7f7-45d0-bb98-4c04f966aa71" providerId="ADAL" clId="{DDBAEDB5-8DDB-4FA7-8F6D-63353E3FFB3F}" dt="2021-11-18T06:50:41.840" v="19" actId="1035"/>
        <pc:sldMkLst>
          <pc:docMk/>
          <pc:sldMk cId="0" sldId="270"/>
        </pc:sldMkLst>
        <pc:spChg chg="mod">
          <ac:chgData name="Alice Thurre-Millius" userId="ad5b4660-a7f7-45d0-bb98-4c04f966aa71" providerId="ADAL" clId="{DDBAEDB5-8DDB-4FA7-8F6D-63353E3FFB3F}" dt="2021-11-18T06:50:41.840" v="19" actId="1035"/>
          <ac:spMkLst>
            <pc:docMk/>
            <pc:sldMk cId="0" sldId="270"/>
            <ac:spMk id="6" creationId="{00000000-0000-0000-0000-000000000000}"/>
          </ac:spMkLst>
        </pc:spChg>
        <pc:picChg chg="del">
          <ac:chgData name="Alice Thurre-Millius" userId="ad5b4660-a7f7-45d0-bb98-4c04f966aa71" providerId="ADAL" clId="{DDBAEDB5-8DDB-4FA7-8F6D-63353E3FFB3F}" dt="2021-11-18T06:50:31.424" v="14" actId="478"/>
          <ac:picMkLst>
            <pc:docMk/>
            <pc:sldMk cId="0" sldId="270"/>
            <ac:picMk id="4" creationId="{00000000-0000-0000-0000-000000000000}"/>
          </ac:picMkLst>
        </pc:picChg>
        <pc:picChg chg="add mod ord">
          <ac:chgData name="Alice Thurre-Millius" userId="ad5b4660-a7f7-45d0-bb98-4c04f966aa71" providerId="ADAL" clId="{DDBAEDB5-8DDB-4FA7-8F6D-63353E3FFB3F}" dt="2021-11-18T06:50:34.247" v="16" actId="167"/>
          <ac:picMkLst>
            <pc:docMk/>
            <pc:sldMk cId="0" sldId="270"/>
            <ac:picMk id="5" creationId="{C784122B-C52D-4A6C-ADFF-02674E862347}"/>
          </ac:picMkLst>
        </pc:picChg>
      </pc:sldChg>
      <pc:sldChg chg="addSp delSp modSp mod modNotesTx">
        <pc:chgData name="Alice Thurre-Millius" userId="ad5b4660-a7f7-45d0-bb98-4c04f966aa71" providerId="ADAL" clId="{DDBAEDB5-8DDB-4FA7-8F6D-63353E3FFB3F}" dt="2021-11-18T09:51:03.710" v="1151" actId="20577"/>
        <pc:sldMkLst>
          <pc:docMk/>
          <pc:sldMk cId="0" sldId="271"/>
        </pc:sldMkLst>
        <pc:spChg chg="mod">
          <ac:chgData name="Alice Thurre-Millius" userId="ad5b4660-a7f7-45d0-bb98-4c04f966aa71" providerId="ADAL" clId="{DDBAEDB5-8DDB-4FA7-8F6D-63353E3FFB3F}" dt="2021-11-18T06:50:04.750" v="1" actId="27636"/>
          <ac:spMkLst>
            <pc:docMk/>
            <pc:sldMk cId="0" sldId="271"/>
            <ac:spMk id="2" creationId="{00000000-0000-0000-0000-000000000000}"/>
          </ac:spMkLst>
        </pc:spChg>
        <pc:spChg chg="add del mod">
          <ac:chgData name="Alice Thurre-Millius" userId="ad5b4660-a7f7-45d0-bb98-4c04f966aa71" providerId="ADAL" clId="{DDBAEDB5-8DDB-4FA7-8F6D-63353E3FFB3F}" dt="2021-11-18T09:09:51.833" v="1112" actId="478"/>
          <ac:spMkLst>
            <pc:docMk/>
            <pc:sldMk cId="0" sldId="271"/>
            <ac:spMk id="4" creationId="{BC3D13DF-DFD1-42C0-AB0B-52F5EBE1421F}"/>
          </ac:spMkLst>
        </pc:spChg>
        <pc:spChg chg="add del mod">
          <ac:chgData name="Alice Thurre-Millius" userId="ad5b4660-a7f7-45d0-bb98-4c04f966aa71" providerId="ADAL" clId="{DDBAEDB5-8DDB-4FA7-8F6D-63353E3FFB3F}" dt="2021-11-18T09:12:13.961" v="1141" actId="478"/>
          <ac:spMkLst>
            <pc:docMk/>
            <pc:sldMk cId="0" sldId="271"/>
            <ac:spMk id="5" creationId="{090844A5-C9E5-4F4C-A20C-863A61C334B3}"/>
          </ac:spMkLst>
        </pc:spChg>
        <pc:spChg chg="add mod">
          <ac:chgData name="Alice Thurre-Millius" userId="ad5b4660-a7f7-45d0-bb98-4c04f966aa71" providerId="ADAL" clId="{DDBAEDB5-8DDB-4FA7-8F6D-63353E3FFB3F}" dt="2021-11-18T09:12:36.043" v="1148" actId="207"/>
          <ac:spMkLst>
            <pc:docMk/>
            <pc:sldMk cId="0" sldId="271"/>
            <ac:spMk id="8" creationId="{94AACC4D-2E5F-42D6-AC4A-EBF493638028}"/>
          </ac:spMkLst>
        </pc:spChg>
        <pc:spChg chg="del">
          <ac:chgData name="Alice Thurre-Millius" userId="ad5b4660-a7f7-45d0-bb98-4c04f966aa71" providerId="ADAL" clId="{DDBAEDB5-8DDB-4FA7-8F6D-63353E3FFB3F}" dt="2021-11-18T09:09:49.932" v="1111" actId="478"/>
          <ac:spMkLst>
            <pc:docMk/>
            <pc:sldMk cId="0" sldId="271"/>
            <ac:spMk id="1938220436" creationId="{00000000-0000-0000-0000-000000000000}"/>
          </ac:spMkLst>
        </pc:spChg>
      </pc:sldChg>
      <pc:sldChg chg="modSp mod">
        <pc:chgData name="Alice Thurre-Millius" userId="ad5b4660-a7f7-45d0-bb98-4c04f966aa71" providerId="ADAL" clId="{DDBAEDB5-8DDB-4FA7-8F6D-63353E3FFB3F}" dt="2021-11-18T08:10:40.663" v="25" actId="113"/>
        <pc:sldMkLst>
          <pc:docMk/>
          <pc:sldMk cId="0" sldId="272"/>
        </pc:sldMkLst>
        <pc:spChg chg="mod">
          <ac:chgData name="Alice Thurre-Millius" userId="ad5b4660-a7f7-45d0-bb98-4c04f966aa71" providerId="ADAL" clId="{DDBAEDB5-8DDB-4FA7-8F6D-63353E3FFB3F}" dt="2021-11-18T08:10:40.663" v="25" actId="113"/>
          <ac:spMkLst>
            <pc:docMk/>
            <pc:sldMk cId="0" sldId="272"/>
            <ac:spMk id="3" creationId="{00000000-0000-0000-0000-000000000000}"/>
          </ac:spMkLst>
        </pc:spChg>
      </pc:sldChg>
      <pc:sldChg chg="add del mod modShow">
        <pc:chgData name="Alice Thurre-Millius" userId="ad5b4660-a7f7-45d0-bb98-4c04f966aa71" providerId="ADAL" clId="{DDBAEDB5-8DDB-4FA7-8F6D-63353E3FFB3F}" dt="2021-11-18T09:12:51.250" v="1150" actId="47"/>
        <pc:sldMkLst>
          <pc:docMk/>
          <pc:sldMk cId="2262951673"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CH"/>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2C0FB164-10C6-4D5A-B971-98B2B6494394}" type="datetimeFigureOut">
              <a:rPr lang="de-CH"/>
              <a:t>18.11.2021</a:t>
            </a:fld>
            <a:endParaRPr lang="de-CH"/>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CH"/>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CH"/>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CH"/>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D070B8E-0169-4531-81C2-C7F120141D49}" type="slidenum">
              <a:rPr lang="de-CH"/>
              <a:t>‹N°›</a:t>
            </a:fld>
            <a:endParaRPr lang="de-CH"/>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dirty="0"/>
          </a:p>
        </p:txBody>
      </p:sp>
      <p:sp>
        <p:nvSpPr>
          <p:cNvPr id="4" name="Espace réservé du numéro de diapositive 3"/>
          <p:cNvSpPr>
            <a:spLocks noGrp="1"/>
          </p:cNvSpPr>
          <p:nvPr>
            <p:ph type="sldNum" sz="quarter" idx="5"/>
          </p:nvPr>
        </p:nvSpPr>
        <p:spPr bwMode="auto"/>
        <p:txBody>
          <a:bodyPr/>
          <a:lstStyle/>
          <a:p>
            <a:pPr>
              <a:defRPr/>
            </a:pPr>
            <a:fld id="{FD070B8E-0169-4531-81C2-C7F120141D49}" type="slidenum">
              <a:rPr lang="de-CH"/>
              <a:t>3</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1880615" name="Espace réservé de l'image des diapositives 1"/>
          <p:cNvSpPr>
            <a:spLocks noGrp="1" noRot="1" noChangeAspect="1"/>
          </p:cNvSpPr>
          <p:nvPr>
            <p:ph type="sldImg"/>
          </p:nvPr>
        </p:nvSpPr>
        <p:spPr bwMode="auto"/>
      </p:sp>
      <p:sp>
        <p:nvSpPr>
          <p:cNvPr id="1678521328"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dirty="0">
                <a:solidFill>
                  <a:srgbClr val="000000"/>
                </a:solidFill>
                <a:latin typeface="Calibri Light"/>
              </a:rPr>
              <a:t>Basque (2007) : </a:t>
            </a:r>
            <a:r>
              <a:rPr lang="fr-FR" sz="1200" dirty="0">
                <a:solidFill>
                  <a:srgbClr val="A6A6A6"/>
                </a:solidFill>
                <a:latin typeface="Calibri Light"/>
              </a:rPr>
              <a:t>« Ce scénario est souvent présenté sous la forme d’un </a:t>
            </a:r>
            <a:r>
              <a:rPr lang="fr-FR" sz="1200" b="1" dirty="0">
                <a:solidFill>
                  <a:srgbClr val="A6A6A6"/>
                </a:solidFill>
                <a:latin typeface="Calibri Light"/>
              </a:rPr>
              <a:t>tableau</a:t>
            </a:r>
            <a:r>
              <a:rPr lang="fr-FR" sz="1200" dirty="0">
                <a:solidFill>
                  <a:srgbClr val="A6A6A6"/>
                </a:solidFill>
                <a:latin typeface="Calibri Light"/>
              </a:rPr>
              <a:t>, car ce type de représentation permet de </a:t>
            </a:r>
            <a:r>
              <a:rPr lang="fr-FR" sz="1200" b="1" dirty="0">
                <a:solidFill>
                  <a:srgbClr val="A6A6A6"/>
                </a:solidFill>
                <a:latin typeface="Calibri Light"/>
              </a:rPr>
              <a:t>synthétiser</a:t>
            </a:r>
            <a:r>
              <a:rPr lang="fr-FR" sz="1200" dirty="0">
                <a:solidFill>
                  <a:srgbClr val="A6A6A6"/>
                </a:solidFill>
                <a:latin typeface="Calibri Light"/>
              </a:rPr>
              <a:t> plus clairement les caractéristiques propres à chaque « événement » d’apprentissage et d’enseignement du scénario ainsi que la séquence de déroulement du scénario. (...) On peut aussi le représenter </a:t>
            </a:r>
            <a:r>
              <a:rPr lang="fr-FR" sz="1200" b="1" dirty="0">
                <a:solidFill>
                  <a:srgbClr val="A6A6A6"/>
                </a:solidFill>
                <a:latin typeface="Calibri Light"/>
              </a:rPr>
              <a:t>sous forme de schéma ou de graphe</a:t>
            </a:r>
            <a:r>
              <a:rPr lang="fr-FR" sz="1200" dirty="0">
                <a:solidFill>
                  <a:srgbClr val="A6A6A6"/>
                </a:solidFill>
                <a:latin typeface="Calibri Light"/>
              </a:rPr>
              <a:t>, particulièrement dans le cas où le scénario n’implique pas une séquence linéaire entre les activités et où il y a des choix entre plusieurs activités pour les étudiants. »</a:t>
            </a:r>
            <a:endParaRPr dirty="0"/>
          </a:p>
        </p:txBody>
      </p:sp>
      <p:sp>
        <p:nvSpPr>
          <p:cNvPr id="157615609" name="Espace réservé du numéro de diapositive 3"/>
          <p:cNvSpPr>
            <a:spLocks noGrp="1"/>
          </p:cNvSpPr>
          <p:nvPr>
            <p:ph type="sldNum" sz="quarter" idx="5"/>
          </p:nvPr>
        </p:nvSpPr>
        <p:spPr bwMode="auto"/>
        <p:txBody>
          <a:bodyPr/>
          <a:lstStyle/>
          <a:p>
            <a:pPr>
              <a:defRPr/>
            </a:pPr>
            <a:fld id="{CA3790AC-5935-355E-E8E6-1BAC27867BEE}" type="slidenum">
              <a:rPr lang="de-CH"/>
              <a:t>4</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pPr>
              <a:defRPr/>
            </a:pPr>
            <a:fld id="{FD070B8E-0169-4531-81C2-C7F120141D49}" type="slidenum">
              <a:rPr lang="de-CH" smtClean="0"/>
              <a:t>16</a:t>
            </a:fld>
            <a:endParaRPr lang="de-CH"/>
          </a:p>
        </p:txBody>
      </p:sp>
    </p:spTree>
    <p:extLst>
      <p:ext uri="{BB962C8B-B14F-4D97-AF65-F5344CB8AC3E}">
        <p14:creationId xmlns:p14="http://schemas.microsoft.com/office/powerpoint/2010/main" val="389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de-DE"/>
          </a:p>
          <a:p>
            <a:pPr>
              <a:defRPr/>
            </a:pPr>
            <a:endParaRPr lang="de-DE"/>
          </a:p>
        </p:txBody>
      </p:sp>
      <p:sp>
        <p:nvSpPr>
          <p:cNvPr id="4" name="Espace réservé du numéro de diapositive 3"/>
          <p:cNvSpPr>
            <a:spLocks noGrp="1"/>
          </p:cNvSpPr>
          <p:nvPr>
            <p:ph type="sldNum" sz="quarter" idx="5"/>
          </p:nvPr>
        </p:nvSpPr>
        <p:spPr bwMode="auto"/>
        <p:txBody>
          <a:bodyPr/>
          <a:lstStyle/>
          <a:p>
            <a:pPr>
              <a:defRPr/>
            </a:pPr>
            <a:fld id="{FD070B8E-0169-4531-81C2-C7F120141D49}" type="slidenum">
              <a:rPr lang="de-CH"/>
              <a:t>17</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sp>
        <p:nvSpPr>
          <p:cNvPr id="12" name="Rechteck 11"/>
          <p:cNvSpPr/>
          <p:nvPr userDrawn="1"/>
        </p:nvSpPr>
        <p:spPr bwMode="auto">
          <a:xfrm>
            <a:off x="11099884" y="0"/>
            <a:ext cx="552450" cy="552450"/>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fld id="{90334E7B-B8A3-471E-B381-8854DD378722}" type="slidenum">
              <a:rPr lang="fr-FR" sz="1200">
                <a:latin typeface="Arial"/>
                <a:cs typeface="Arial"/>
              </a:rPr>
              <a:t>‹N°›</a:t>
            </a:fld>
            <a:endParaRPr lang="fr-FR" sz="1200">
              <a:latin typeface="Arial"/>
              <a:cs typeface="Arial"/>
            </a:endParaRPr>
          </a:p>
        </p:txBody>
      </p:sp>
      <p:sp>
        <p:nvSpPr>
          <p:cNvPr id="7" name="Titre 18"/>
          <p:cNvSpPr>
            <a:spLocks noGrp="1"/>
          </p:cNvSpPr>
          <p:nvPr>
            <p:ph type="title" hasCustomPrompt="1"/>
          </p:nvPr>
        </p:nvSpPr>
        <p:spPr bwMode="auto">
          <a:xfrm>
            <a:off x="537411" y="552450"/>
            <a:ext cx="10562473" cy="695326"/>
          </a:xfrm>
          <a:prstGeom prst="rect">
            <a:avLst/>
          </a:prstGeom>
        </p:spPr>
        <p:txBody>
          <a:bodyPr>
            <a:normAutofit/>
          </a:bodyPr>
          <a:lstStyle>
            <a:lvl1pPr algn="l">
              <a:defRPr sz="3000" b="1">
                <a:solidFill>
                  <a:srgbClr val="0070BA"/>
                </a:solidFill>
                <a:latin typeface="Arial"/>
                <a:cs typeface="Arial"/>
              </a:defRPr>
            </a:lvl1pPr>
          </a:lstStyle>
          <a:p>
            <a:pPr>
              <a:defRPr/>
            </a:pPr>
            <a:r>
              <a:rPr lang="fr-CH"/>
              <a:t>Titre</a:t>
            </a:r>
            <a:endParaRPr/>
          </a:p>
        </p:txBody>
      </p:sp>
      <p:sp>
        <p:nvSpPr>
          <p:cNvPr id="8" name="Espace réservé du texte 17"/>
          <p:cNvSpPr>
            <a:spLocks noGrp="1"/>
          </p:cNvSpPr>
          <p:nvPr>
            <p:ph type="body" sz="quarter" idx="13" hasCustomPrompt="1"/>
          </p:nvPr>
        </p:nvSpPr>
        <p:spPr bwMode="auto">
          <a:xfrm>
            <a:off x="537411" y="1623503"/>
            <a:ext cx="10562473" cy="4159676"/>
          </a:xfrm>
          <a:prstGeom prst="rect">
            <a:avLst/>
          </a:prstGeom>
        </p:spPr>
        <p:txBody>
          <a:bodyPr/>
          <a:lstStyle>
            <a:lvl1pPr marL="342900" indent="-342900">
              <a:buClr>
                <a:srgbClr val="194184"/>
              </a:buClr>
              <a:buFont typeface="Wingdings"/>
              <a:buChar char="§"/>
              <a:defRPr sz="2500">
                <a:latin typeface="Arial"/>
                <a:cs typeface="Arial"/>
              </a:defRPr>
            </a:lvl1pPr>
            <a:lvl2pPr marL="742950" indent="-379412">
              <a:buClr>
                <a:schemeClr val="accent1"/>
              </a:buClr>
              <a:buFont typeface="Wingdings"/>
              <a:buChar char="§"/>
              <a:defRPr sz="2000">
                <a:latin typeface="Arial"/>
                <a:cs typeface="Arial"/>
              </a:defRPr>
            </a:lvl2pPr>
            <a:lvl3pPr marL="1143000" indent="-228600">
              <a:buClr>
                <a:schemeClr val="accent1"/>
              </a:buClr>
              <a:buFont typeface="Wingdings"/>
              <a:buChar char="§"/>
              <a:defRPr>
                <a:latin typeface="Arial"/>
                <a:cs typeface="Arial"/>
              </a:defRPr>
            </a:lvl3pPr>
            <a:lvl4pPr marL="1600200" indent="-228600">
              <a:buClr>
                <a:schemeClr val="accent1"/>
              </a:buClr>
              <a:buFont typeface="Wingdings"/>
              <a:buChar char="§"/>
              <a:defRPr>
                <a:latin typeface="Arial"/>
                <a:cs typeface="Arial"/>
              </a:defRPr>
            </a:lvl4pPr>
            <a:lvl5pPr marL="2057400" indent="-228600">
              <a:buClr>
                <a:schemeClr val="accent1"/>
              </a:buClr>
              <a:buFont typeface="Wingdings"/>
              <a:buChar char="§"/>
              <a:defRPr>
                <a:latin typeface="Arial"/>
                <a:cs typeface="Arial"/>
              </a:defRPr>
            </a:lvl5pPr>
          </a:lstStyle>
          <a:p>
            <a:pPr lvl="0">
              <a:defRPr/>
            </a:pPr>
            <a:r>
              <a:rPr lang="fr-CH"/>
              <a:t>Texte </a:t>
            </a:r>
            <a:endParaRPr/>
          </a:p>
          <a:p>
            <a:pPr lvl="1">
              <a:defRPr/>
            </a:pPr>
            <a:r>
              <a:rPr lang="fr-CH"/>
              <a:t>Texte</a:t>
            </a:r>
            <a:endParaRPr/>
          </a:p>
        </p:txBody>
      </p:sp>
      <p:sp>
        <p:nvSpPr>
          <p:cNvPr id="9" name="Footer Placeholder 4"/>
          <p:cNvSpPr>
            <a:spLocks noGrp="1"/>
          </p:cNvSpPr>
          <p:nvPr>
            <p:ph type="ftr" sz="quarter" idx="11"/>
          </p:nvPr>
        </p:nvSpPr>
        <p:spPr bwMode="auto">
          <a:xfrm>
            <a:off x="537411" y="6173071"/>
            <a:ext cx="4114800" cy="365125"/>
          </a:xfrm>
          <a:prstGeom prst="rect">
            <a:avLst/>
          </a:prstGeom>
        </p:spPr>
        <p:txBody>
          <a:bodyPr/>
          <a:lstStyle>
            <a:lvl1pPr algn="l">
              <a:defRPr sz="1000">
                <a:solidFill>
                  <a:schemeClr val="bg1"/>
                </a:solidFill>
                <a:latin typeface="Arial"/>
                <a:cs typeface="Arial"/>
              </a:defRPr>
            </a:lvl1pPr>
          </a:lstStyle>
          <a:p>
            <a:pPr>
              <a:defRPr/>
            </a:pPr>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4" name="Grafik 3"/>
          <p:cNvPicPr>
            <a:picLocks noChangeAspect="1"/>
          </p:cNvPicPr>
          <p:nvPr userDrawn="1"/>
        </p:nvPicPr>
        <p:blipFill>
          <a:blip r:embed="rId4"/>
          <a:stretch/>
        </p:blipFill>
        <p:spPr bwMode="auto">
          <a:xfrm>
            <a:off x="9865894" y="5839675"/>
            <a:ext cx="1778288" cy="6704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igitalskills.unidistance.ch/creer-scenario-pedagogique/" TargetMode="External"/><Relationship Id="rId1" Type="http://schemas.openxmlformats.org/officeDocument/2006/relationships/slideLayout" Target="../slideLayouts/slideLayout2.xml"/><Relationship Id="rId5" Type="http://schemas.openxmlformats.org/officeDocument/2006/relationships/hyperlink" Target="https://digitalskills.unidistance.ch/comment-scenariser-une-classe-virtuelle/"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papyrus.bib.umontreal.ca/xmlui/handle/1866/6485" TargetMode="External"/><Relationship Id="rId3" Type="http://schemas.openxmlformats.org/officeDocument/2006/relationships/hyperlink" Target="https://doi.org/10.1111/bjet.12668" TargetMode="External"/><Relationship Id="rId7" Type="http://schemas.openxmlformats.org/officeDocument/2006/relationships/hyperlink" Target="https://telearn.archives-ouvertes.fr/hal-00005727" TargetMode="External"/><Relationship Id="rId2" Type="http://schemas.openxmlformats.org/officeDocument/2006/relationships/hyperlink" Target="https://docplayer.fr/13171621-Texte-441-l-elaboration-du-scenario-pedagogique-josianne-basque-professeure-tele-universite-l-universite-a-distance-de-l-uqam.html" TargetMode="External"/><Relationship Id="rId1" Type="http://schemas.openxmlformats.org/officeDocument/2006/relationships/slideLayout" Target="../slideLayouts/slideLayout2.xml"/><Relationship Id="rId6" Type="http://schemas.openxmlformats.org/officeDocument/2006/relationships/hyperlink" Target="https://hal.archives-ouvertes.fr/hal-00731372" TargetMode="External"/><Relationship Id="rId5" Type="http://schemas.openxmlformats.org/officeDocument/2006/relationships/hyperlink" Target="https://edutice.archives-ouvertes.fr/edutice-00000730" TargetMode="External"/><Relationship Id="rId4" Type="http://schemas.openxmlformats.org/officeDocument/2006/relationships/hyperlink" Target="https://www.researchgate.net/publication/47807414_La_scenarisation_pedagogique_dans_tous_ses_deba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0" y="187478"/>
            <a:ext cx="12192000" cy="1569660"/>
          </a:xfrm>
          <a:prstGeom prst="rect">
            <a:avLst/>
          </a:prstGeom>
          <a:noFill/>
        </p:spPr>
        <p:txBody>
          <a:bodyPr wrap="square" rtlCol="0">
            <a:spAutoFit/>
          </a:bodyPr>
          <a:lstStyle/>
          <a:p>
            <a:pPr algn="ctr">
              <a:defRPr/>
            </a:pPr>
            <a:r>
              <a:rPr lang="fr-FR" sz="4800" b="1" dirty="0">
                <a:solidFill>
                  <a:srgbClr val="014587"/>
                </a:solidFill>
                <a:latin typeface="Arial"/>
                <a:cs typeface="Arial"/>
              </a:rPr>
              <a:t>Un modèle pour scénariser</a:t>
            </a:r>
            <a:endParaRPr dirty="0"/>
          </a:p>
          <a:p>
            <a:pPr algn="ctr">
              <a:defRPr/>
            </a:pPr>
            <a:r>
              <a:rPr lang="fr-FR" sz="4800" b="1" dirty="0">
                <a:solidFill>
                  <a:srgbClr val="014587"/>
                </a:solidFill>
                <a:latin typeface="Arial"/>
                <a:cs typeface="Arial"/>
              </a:rPr>
              <a:t>les cours hybrides ou e-learning</a:t>
            </a:r>
            <a:endParaRPr lang="fr-FR" sz="5400" b="1" dirty="0">
              <a:solidFill>
                <a:srgbClr val="014587"/>
              </a:solidFill>
              <a:latin typeface="Arial"/>
              <a:cs typeface="Arial"/>
            </a:endParaRPr>
          </a:p>
        </p:txBody>
      </p:sp>
      <p:pic>
        <p:nvPicPr>
          <p:cNvPr id="4" name="Grafik 3"/>
          <p:cNvPicPr>
            <a:picLocks noChangeAspect="1"/>
          </p:cNvPicPr>
          <p:nvPr/>
        </p:nvPicPr>
        <p:blipFill>
          <a:blip r:embed="rId2"/>
          <a:srcRect t="29861"/>
          <a:stretch/>
        </p:blipFill>
        <p:spPr bwMode="auto">
          <a:xfrm>
            <a:off x="1215283" y="2334813"/>
            <a:ext cx="9761432" cy="3851190"/>
          </a:xfrm>
          <a:prstGeom prst="rect">
            <a:avLst/>
          </a:prstGeom>
        </p:spPr>
      </p:pic>
      <p:sp>
        <p:nvSpPr>
          <p:cNvPr id="6" name="Textfeld 5"/>
          <p:cNvSpPr txBox="1"/>
          <p:nvPr/>
        </p:nvSpPr>
        <p:spPr bwMode="auto">
          <a:xfrm>
            <a:off x="0" y="1834700"/>
            <a:ext cx="12192000" cy="400110"/>
          </a:xfrm>
          <a:prstGeom prst="rect">
            <a:avLst/>
          </a:prstGeom>
          <a:noFill/>
        </p:spPr>
        <p:txBody>
          <a:bodyPr wrap="square" rtlCol="0">
            <a:spAutoFit/>
          </a:bodyPr>
          <a:lstStyle/>
          <a:p>
            <a:pPr algn="ctr">
              <a:defRPr/>
            </a:pPr>
            <a:r>
              <a:rPr lang="fr-FR" sz="2000" b="1">
                <a:solidFill>
                  <a:srgbClr val="014587"/>
                </a:solidFill>
                <a:latin typeface="Arial"/>
                <a:cs typeface="Arial"/>
              </a:rPr>
              <a:t>Colloque AUPTIC 2021</a:t>
            </a:r>
            <a:endParaRPr lang="de-CH" sz="2000" b="1">
              <a:solidFill>
                <a:srgbClr val="014587"/>
              </a:solidFill>
              <a:latin typeface="Arial"/>
              <a:cs typeface="Arial"/>
            </a:endParaRPr>
          </a:p>
        </p:txBody>
      </p:sp>
      <p:sp>
        <p:nvSpPr>
          <p:cNvPr id="7" name="Textfeld 6"/>
          <p:cNvSpPr txBox="1"/>
          <p:nvPr/>
        </p:nvSpPr>
        <p:spPr bwMode="auto">
          <a:xfrm>
            <a:off x="90616" y="6392562"/>
            <a:ext cx="5634681" cy="307777"/>
          </a:xfrm>
          <a:prstGeom prst="rect">
            <a:avLst/>
          </a:prstGeom>
          <a:noFill/>
        </p:spPr>
        <p:txBody>
          <a:bodyPr wrap="square" rtlCol="0">
            <a:spAutoFit/>
          </a:bodyPr>
          <a:lstStyle/>
          <a:p>
            <a:pPr>
              <a:defRPr/>
            </a:pPr>
            <a:r>
              <a:rPr lang="de-CH" sz="1400" dirty="0" err="1"/>
              <a:t>Présentation</a:t>
            </a:r>
            <a:r>
              <a:rPr lang="de-CH" sz="1400" dirty="0"/>
              <a:t> </a:t>
            </a:r>
            <a:r>
              <a:rPr lang="de-CH" sz="1400" dirty="0" err="1"/>
              <a:t>proposée</a:t>
            </a:r>
            <a:r>
              <a:rPr lang="de-CH" sz="1400" dirty="0"/>
              <a:t> par Alice Thurre-Millius et Sandrine Favre, EDUDL+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CH"/>
              <a:t>Présentation du contexte</a:t>
            </a:r>
            <a:endParaRPr lang="de-DE"/>
          </a:p>
        </p:txBody>
      </p:sp>
      <p:sp>
        <p:nvSpPr>
          <p:cNvPr id="8" name="Espace réservé du texte 3"/>
          <p:cNvSpPr>
            <a:spLocks noGrp="1"/>
          </p:cNvSpPr>
          <p:nvPr>
            <p:ph type="body" sz="quarter" idx="13"/>
          </p:nvPr>
        </p:nvSpPr>
        <p:spPr bwMode="auto">
          <a:xfrm>
            <a:off x="537411" y="1247776"/>
            <a:ext cx="10562473" cy="4171949"/>
          </a:xfrm>
        </p:spPr>
        <p:txBody>
          <a:bodyPr/>
          <a:lstStyle/>
          <a:p>
            <a:pPr marL="0" indent="0" algn="just">
              <a:spcBef>
                <a:spcPts val="0"/>
              </a:spcBef>
              <a:spcAft>
                <a:spcPts val="0"/>
              </a:spcAft>
              <a:buNone/>
              <a:defRPr/>
            </a:pPr>
            <a:r>
              <a:rPr lang="fr-FR" sz="2800" b="1" u="sng">
                <a:solidFill>
                  <a:schemeClr val="accent1">
                    <a:lumMod val="75000"/>
                  </a:schemeClr>
                </a:solidFill>
                <a:latin typeface="Calibri Light"/>
              </a:rPr>
              <a:t>Création d’un nouveau module d’enseignement à UniDistance</a:t>
            </a:r>
          </a:p>
          <a:p>
            <a:pPr marL="0" indent="0" algn="just">
              <a:spcBef>
                <a:spcPts val="0"/>
              </a:spcBef>
              <a:spcAft>
                <a:spcPts val="0"/>
              </a:spcAft>
              <a:buNone/>
              <a:defRPr/>
            </a:pPr>
            <a:endParaRPr lang="fr-FR" sz="2800"/>
          </a:p>
          <a:p>
            <a:pPr lvl="1" algn="just">
              <a:spcBef>
                <a:spcPts val="0"/>
              </a:spcBef>
              <a:buClr>
                <a:schemeClr val="accent1">
                  <a:lumMod val="75000"/>
                </a:schemeClr>
              </a:buClr>
              <a:defRPr/>
            </a:pPr>
            <a:r>
              <a:rPr lang="fr-FR" sz="2800" b="1">
                <a:latin typeface="Calibri Light"/>
              </a:rPr>
              <a:t>Etape 1 </a:t>
            </a:r>
            <a:r>
              <a:rPr lang="fr-FR" sz="2800">
                <a:latin typeface="Calibri Light"/>
              </a:rPr>
              <a:t>: présentation du scénario pédagogique et du « factsheet »</a:t>
            </a:r>
            <a:endParaRPr/>
          </a:p>
          <a:p>
            <a:pPr lvl="1" algn="just">
              <a:spcBef>
                <a:spcPts val="0"/>
              </a:spcBef>
              <a:buClr>
                <a:schemeClr val="accent1">
                  <a:lumMod val="75000"/>
                </a:schemeClr>
              </a:buClr>
              <a:defRPr/>
            </a:pPr>
            <a:endParaRPr lang="fr-FR" sz="2800" b="1">
              <a:latin typeface="Calibri Light"/>
            </a:endParaRPr>
          </a:p>
          <a:p>
            <a:pPr lvl="1" algn="just">
              <a:spcBef>
                <a:spcPts val="0"/>
              </a:spcBef>
              <a:buClr>
                <a:schemeClr val="accent1">
                  <a:lumMod val="75000"/>
                </a:schemeClr>
              </a:buClr>
              <a:defRPr/>
            </a:pPr>
            <a:r>
              <a:rPr lang="fr-FR" sz="2800" b="1">
                <a:latin typeface="Calibri Light"/>
              </a:rPr>
              <a:t>Etape 2 </a:t>
            </a:r>
            <a:r>
              <a:rPr lang="fr-FR" sz="2800">
                <a:latin typeface="Calibri Light"/>
              </a:rPr>
              <a:t>: formation technique d’une heure sur les outils nécessaires et utiles à l’enseignement</a:t>
            </a:r>
            <a:endParaRPr lang="fr-FR" sz="2800" b="1">
              <a:latin typeface="Calibri Light"/>
            </a:endParaRPr>
          </a:p>
          <a:p>
            <a:pPr lvl="1" algn="just">
              <a:spcBef>
                <a:spcPts val="0"/>
              </a:spcBef>
              <a:buClr>
                <a:schemeClr val="accent1">
                  <a:lumMod val="75000"/>
                </a:schemeClr>
              </a:buClr>
              <a:defRPr/>
            </a:pPr>
            <a:endParaRPr lang="fr-FR" sz="2800" b="1">
              <a:latin typeface="Calibri Light"/>
            </a:endParaRPr>
          </a:p>
          <a:p>
            <a:pPr lvl="1" algn="just">
              <a:spcBef>
                <a:spcPts val="0"/>
              </a:spcBef>
              <a:buClr>
                <a:schemeClr val="accent1">
                  <a:lumMod val="75000"/>
                </a:schemeClr>
              </a:buClr>
              <a:defRPr/>
            </a:pPr>
            <a:r>
              <a:rPr lang="fr-FR" sz="2800" b="1">
                <a:latin typeface="Calibri Light"/>
              </a:rPr>
              <a:t>Etape 3 </a:t>
            </a:r>
            <a:r>
              <a:rPr lang="fr-FR" sz="2800">
                <a:latin typeface="Calibri Light"/>
              </a:rPr>
              <a:t>: création du scénario pédagogique, en collaboration avec le conseillé pédagogique (en direct puis par des itérations asynchrones)</a:t>
            </a:r>
            <a:endParaRPr lang="fr-FR" sz="2800" b="1">
              <a:latin typeface="Calibri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CH"/>
              <a:t>Présentation du modèle</a:t>
            </a:r>
            <a:endParaRPr lang="de-DE"/>
          </a:p>
        </p:txBody>
      </p:sp>
      <p:pic>
        <p:nvPicPr>
          <p:cNvPr id="6" name="Image 5"/>
          <p:cNvPicPr>
            <a:picLocks noChangeAspect="1"/>
          </p:cNvPicPr>
          <p:nvPr/>
        </p:nvPicPr>
        <p:blipFill>
          <a:blip r:embed="rId2"/>
          <a:stretch/>
        </p:blipFill>
        <p:spPr bwMode="auto">
          <a:xfrm>
            <a:off x="0" y="1562191"/>
            <a:ext cx="12075125" cy="50195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426954EF-E1AD-4C03-861D-97D55E7F9F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1323673"/>
            <a:ext cx="12000656" cy="4760108"/>
          </a:xfrm>
          <a:prstGeom prst="rect">
            <a:avLst/>
          </a:prstGeom>
        </p:spPr>
      </p:pic>
      <p:sp>
        <p:nvSpPr>
          <p:cNvPr id="2" name="Titre 1"/>
          <p:cNvSpPr>
            <a:spLocks noGrp="1"/>
          </p:cNvSpPr>
          <p:nvPr>
            <p:ph type="title"/>
          </p:nvPr>
        </p:nvSpPr>
        <p:spPr bwMode="auto"/>
        <p:txBody>
          <a:bodyPr/>
          <a:lstStyle/>
          <a:p>
            <a:pPr>
              <a:defRPr/>
            </a:pPr>
            <a:r>
              <a:rPr lang="fr-CH"/>
              <a:t>Présentation du modèle</a:t>
            </a:r>
            <a:endParaRPr lang="de-DE"/>
          </a:p>
        </p:txBody>
      </p:sp>
      <p:sp>
        <p:nvSpPr>
          <p:cNvPr id="6" name="Rectangle : coins arrondis 5"/>
          <p:cNvSpPr/>
          <p:nvPr/>
        </p:nvSpPr>
        <p:spPr bwMode="auto">
          <a:xfrm>
            <a:off x="7680176" y="2731377"/>
            <a:ext cx="3347467" cy="3345833"/>
          </a:xfrm>
          <a:prstGeom prst="roundRect">
            <a:avLst>
              <a:gd name="adj" fmla="val 2433"/>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CH"/>
              <a:t>Présentation du modèle – un exemple</a:t>
            </a:r>
            <a:endParaRPr lang="de-DE"/>
          </a:p>
        </p:txBody>
      </p:sp>
      <p:pic>
        <p:nvPicPr>
          <p:cNvPr id="4" name="Image 3"/>
          <p:cNvPicPr>
            <a:picLocks noChangeAspect="1"/>
          </p:cNvPicPr>
          <p:nvPr/>
        </p:nvPicPr>
        <p:blipFill>
          <a:blip r:embed="rId2"/>
          <a:stretch/>
        </p:blipFill>
        <p:spPr bwMode="auto">
          <a:xfrm>
            <a:off x="0" y="1275284"/>
            <a:ext cx="12192000" cy="43074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5A20E90-6A98-4D16-BFB2-C0A736B856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91344" y="1323673"/>
            <a:ext cx="12000656" cy="4760108"/>
          </a:xfrm>
          <a:prstGeom prst="rect">
            <a:avLst/>
          </a:prstGeom>
        </p:spPr>
      </p:pic>
      <p:sp>
        <p:nvSpPr>
          <p:cNvPr id="2" name="Titre 1"/>
          <p:cNvSpPr>
            <a:spLocks noGrp="1"/>
          </p:cNvSpPr>
          <p:nvPr>
            <p:ph type="title"/>
          </p:nvPr>
        </p:nvSpPr>
        <p:spPr bwMode="auto"/>
        <p:txBody>
          <a:bodyPr/>
          <a:lstStyle/>
          <a:p>
            <a:pPr>
              <a:defRPr/>
            </a:pPr>
            <a:r>
              <a:rPr lang="fr-CH"/>
              <a:t>Présentation du modèle</a:t>
            </a:r>
            <a:endParaRPr lang="de-DE"/>
          </a:p>
        </p:txBody>
      </p:sp>
      <p:sp>
        <p:nvSpPr>
          <p:cNvPr id="6" name="Rectangle : coins arrondis 5"/>
          <p:cNvSpPr/>
          <p:nvPr/>
        </p:nvSpPr>
        <p:spPr bwMode="auto">
          <a:xfrm>
            <a:off x="2343151" y="1300621"/>
            <a:ext cx="9585497" cy="1394953"/>
          </a:xfrm>
          <a:prstGeom prst="roundRect">
            <a:avLst>
              <a:gd name="adj" fmla="val 2433"/>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C784122B-C52D-4A6C-ADFF-02674E8623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91344" y="1323673"/>
            <a:ext cx="12000656" cy="4760108"/>
          </a:xfrm>
          <a:prstGeom prst="rect">
            <a:avLst/>
          </a:prstGeom>
        </p:spPr>
      </p:pic>
      <p:sp>
        <p:nvSpPr>
          <p:cNvPr id="2" name="Titre 1"/>
          <p:cNvSpPr>
            <a:spLocks noGrp="1"/>
          </p:cNvSpPr>
          <p:nvPr>
            <p:ph type="title"/>
          </p:nvPr>
        </p:nvSpPr>
        <p:spPr bwMode="auto"/>
        <p:txBody>
          <a:bodyPr/>
          <a:lstStyle/>
          <a:p>
            <a:pPr>
              <a:defRPr/>
            </a:pPr>
            <a:r>
              <a:rPr lang="fr-CH"/>
              <a:t>Présentation du modèle</a:t>
            </a:r>
            <a:endParaRPr lang="de-DE"/>
          </a:p>
        </p:txBody>
      </p:sp>
      <p:sp>
        <p:nvSpPr>
          <p:cNvPr id="6" name="Rectangle : coins arrondis 5"/>
          <p:cNvSpPr/>
          <p:nvPr/>
        </p:nvSpPr>
        <p:spPr bwMode="auto">
          <a:xfrm>
            <a:off x="2399172" y="2708920"/>
            <a:ext cx="5208996" cy="3350106"/>
          </a:xfrm>
          <a:prstGeom prst="roundRect">
            <a:avLst>
              <a:gd name="adj" fmla="val 2433"/>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2660905" name="Rectangle 42660904"/>
          <p:cNvSpPr/>
          <p:nvPr/>
        </p:nvSpPr>
        <p:spPr bwMode="auto">
          <a:xfrm>
            <a:off x="9922216" y="5715000"/>
            <a:ext cx="1940943" cy="970471"/>
          </a:xfrm>
          <a:prstGeom prst="rect">
            <a:avLst/>
          </a:prstGeom>
          <a:solidFill>
            <a:schemeClr val="bg1"/>
          </a:solidFill>
          <a:ln w="12699" cap="flat" cmpd="sng" algn="ctr">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bwMode="auto">
          <a:xfrm>
            <a:off x="537410" y="278111"/>
            <a:ext cx="10562472" cy="695325"/>
          </a:xfrm>
        </p:spPr>
        <p:txBody>
          <a:bodyPr vertOverflow="overflow" horzOverflow="clip" vert="horz" wrap="square" lIns="91440" tIns="45720" rIns="91440" bIns="45720" numCol="1" spcCol="0" rtlCol="0" fromWordArt="0" anchor="t" anchorCtr="0" forceAA="0" compatLnSpc="0">
            <a:normAutofit fontScale="90000"/>
          </a:bodyPr>
          <a:lstStyle/>
          <a:p>
            <a:pPr>
              <a:defRPr/>
            </a:pPr>
            <a:r>
              <a:rPr lang="fr-FR" sz="3000" b="1" i="0" u="none" strike="noStrike" cap="none" spc="0">
                <a:solidFill>
                  <a:srgbClr val="0070BA"/>
                </a:solidFill>
                <a:latin typeface="Calibri Light"/>
                <a:ea typeface="Calibri Light"/>
                <a:cs typeface="Calibri Light"/>
              </a:rPr>
              <a:t>Analyse du modèle à la lumière des recommandations de Bower et Vlachopoulous</a:t>
            </a:r>
            <a:endParaRPr/>
          </a:p>
        </p:txBody>
      </p:sp>
      <p:sp>
        <p:nvSpPr>
          <p:cNvPr id="8" name="Espace réservé du texte 3">
            <a:extLst>
              <a:ext uri="{FF2B5EF4-FFF2-40B4-BE49-F238E27FC236}">
                <a16:creationId xmlns:a16="http://schemas.microsoft.com/office/drawing/2014/main" id="{94AACC4D-2E5F-42D6-AC4A-EBF493638028}"/>
              </a:ext>
            </a:extLst>
          </p:cNvPr>
          <p:cNvSpPr>
            <a:spLocks noGrp="1"/>
          </p:cNvSpPr>
          <p:nvPr>
            <p:ph type="body" sz="quarter" idx="13"/>
          </p:nvPr>
        </p:nvSpPr>
        <p:spPr bwMode="auto">
          <a:xfrm>
            <a:off x="326503" y="1846443"/>
            <a:ext cx="11536656" cy="3958821"/>
          </a:xfrm>
        </p:spPr>
        <p:txBody>
          <a:bodyPr/>
          <a:lstStyle/>
          <a:p>
            <a:pPr algn="just">
              <a:spcBef>
                <a:spcPts val="0"/>
              </a:spcBef>
              <a:spcAft>
                <a:spcPts val="0"/>
              </a:spcAft>
              <a:defRPr/>
            </a:pPr>
            <a:r>
              <a:rPr lang="fr-FR" sz="1800" b="1" cap="small" dirty="0">
                <a:solidFill>
                  <a:srgbClr val="00B050"/>
                </a:solidFill>
                <a:latin typeface="Calibri Light"/>
              </a:rPr>
              <a:t>Nature du cadre </a:t>
            </a:r>
            <a:r>
              <a:rPr lang="fr-FR" sz="1800" dirty="0">
                <a:solidFill>
                  <a:srgbClr val="00B050"/>
                </a:solidFill>
                <a:latin typeface="Calibri Light"/>
              </a:rPr>
              <a:t>: le modèle est-il procédural, conceptuel ou les deux ?</a:t>
            </a:r>
          </a:p>
          <a:p>
            <a:pPr algn="just">
              <a:spcBef>
                <a:spcPts val="0"/>
              </a:spcBef>
              <a:spcAft>
                <a:spcPts val="0"/>
              </a:spcAft>
              <a:defRPr/>
            </a:pPr>
            <a:endParaRPr sz="1800" dirty="0">
              <a:solidFill>
                <a:srgbClr val="00B050"/>
              </a:solidFill>
            </a:endParaRPr>
          </a:p>
          <a:p>
            <a:pPr algn="just">
              <a:spcBef>
                <a:spcPts val="0"/>
              </a:spcBef>
              <a:spcAft>
                <a:spcPts val="0"/>
              </a:spcAft>
              <a:defRPr/>
            </a:pPr>
            <a:r>
              <a:rPr lang="fr-FR" sz="1800" b="1" cap="small" dirty="0">
                <a:solidFill>
                  <a:srgbClr val="00B050"/>
                </a:solidFill>
                <a:latin typeface="Calibri Light"/>
              </a:rPr>
              <a:t>Epistémologie/pédagogie </a:t>
            </a:r>
            <a:r>
              <a:rPr lang="fr-FR" sz="1800" dirty="0">
                <a:solidFill>
                  <a:srgbClr val="00B050"/>
                </a:solidFill>
                <a:latin typeface="Calibri Light"/>
              </a:rPr>
              <a:t>: le modèle est-il pédagogiquement flexible ? (plusieurs orientations pédagogiques possibles)</a:t>
            </a:r>
          </a:p>
          <a:p>
            <a:pPr algn="just">
              <a:spcBef>
                <a:spcPts val="0"/>
              </a:spcBef>
              <a:spcAft>
                <a:spcPts val="0"/>
              </a:spcAft>
              <a:defRPr/>
            </a:pPr>
            <a:endParaRPr lang="fr-FR" sz="1800" dirty="0">
              <a:solidFill>
                <a:srgbClr val="00B050"/>
              </a:solidFill>
            </a:endParaRPr>
          </a:p>
          <a:p>
            <a:pPr algn="just">
              <a:spcBef>
                <a:spcPts val="0"/>
              </a:spcBef>
              <a:spcAft>
                <a:spcPts val="0"/>
              </a:spcAft>
              <a:defRPr/>
            </a:pPr>
            <a:r>
              <a:rPr lang="fr-FR" sz="1800" b="1" cap="small" dirty="0">
                <a:solidFill>
                  <a:srgbClr val="00B050"/>
                </a:solidFill>
                <a:latin typeface="Calibri Light"/>
              </a:rPr>
              <a:t>Contexte</a:t>
            </a:r>
            <a:r>
              <a:rPr lang="fr-FR" sz="1800" dirty="0">
                <a:solidFill>
                  <a:srgbClr val="00B050"/>
                </a:solidFill>
                <a:latin typeface="Calibri Light"/>
              </a:rPr>
              <a:t> : le modèle fournit-il des conseils pour la conception ? (par exemple des questions clés)</a:t>
            </a:r>
          </a:p>
          <a:p>
            <a:pPr algn="just">
              <a:spcBef>
                <a:spcPts val="0"/>
              </a:spcBef>
              <a:spcAft>
                <a:spcPts val="0"/>
              </a:spcAft>
              <a:defRPr/>
            </a:pPr>
            <a:endParaRPr sz="1800" dirty="0"/>
          </a:p>
          <a:p>
            <a:pPr algn="just">
              <a:spcBef>
                <a:spcPts val="0"/>
              </a:spcBef>
              <a:spcAft>
                <a:spcPts val="0"/>
              </a:spcAft>
              <a:defRPr/>
            </a:pPr>
            <a:r>
              <a:rPr lang="fr-FR" sz="1800" b="1" cap="small" dirty="0">
                <a:solidFill>
                  <a:srgbClr val="FFC000"/>
                </a:solidFill>
                <a:latin typeface="Calibri Light"/>
              </a:rPr>
              <a:t>Niveau de granularité </a:t>
            </a:r>
            <a:r>
              <a:rPr lang="fr-FR" sz="1800" dirty="0">
                <a:solidFill>
                  <a:srgbClr val="FFC000"/>
                </a:solidFill>
                <a:latin typeface="Calibri Light"/>
              </a:rPr>
              <a:t>: le niveau de granularité du scénario est-il clair ?</a:t>
            </a:r>
          </a:p>
          <a:p>
            <a:pPr algn="just">
              <a:spcBef>
                <a:spcPts val="0"/>
              </a:spcBef>
              <a:spcAft>
                <a:spcPts val="0"/>
              </a:spcAft>
              <a:defRPr/>
            </a:pPr>
            <a:endParaRPr sz="1800" dirty="0"/>
          </a:p>
          <a:p>
            <a:pPr algn="just">
              <a:spcBef>
                <a:spcPts val="0"/>
              </a:spcBef>
              <a:spcAft>
                <a:spcPts val="0"/>
              </a:spcAft>
              <a:defRPr/>
            </a:pPr>
            <a:r>
              <a:rPr lang="fr-FR" sz="1800" b="1" cap="small" dirty="0">
                <a:solidFill>
                  <a:srgbClr val="00B050"/>
                </a:solidFill>
                <a:latin typeface="Calibri Light"/>
              </a:rPr>
              <a:t>Exemples</a:t>
            </a:r>
            <a:r>
              <a:rPr lang="fr-FR" sz="1800" dirty="0">
                <a:solidFill>
                  <a:srgbClr val="00B050"/>
                </a:solidFill>
                <a:latin typeface="Calibri Light"/>
              </a:rPr>
              <a:t> : propose-t-on des exemples pour faciliter l’application du modèle ?</a:t>
            </a:r>
          </a:p>
          <a:p>
            <a:pPr algn="just">
              <a:spcBef>
                <a:spcPts val="0"/>
              </a:spcBef>
              <a:spcAft>
                <a:spcPts val="0"/>
              </a:spcAft>
              <a:defRPr/>
            </a:pPr>
            <a:endParaRPr sz="1800" dirty="0">
              <a:solidFill>
                <a:srgbClr val="00B050"/>
              </a:solidFill>
            </a:endParaRPr>
          </a:p>
          <a:p>
            <a:pPr algn="just">
              <a:spcBef>
                <a:spcPts val="0"/>
              </a:spcBef>
              <a:spcAft>
                <a:spcPts val="0"/>
              </a:spcAft>
              <a:defRPr/>
            </a:pPr>
            <a:r>
              <a:rPr lang="fr-FR" sz="1800" b="1" cap="small" dirty="0">
                <a:solidFill>
                  <a:srgbClr val="00B050"/>
                </a:solidFill>
                <a:latin typeface="Calibri Light"/>
              </a:rPr>
              <a:t>Interaction entre l’enseignant et les étudiants </a:t>
            </a:r>
            <a:r>
              <a:rPr lang="fr-FR" sz="1800" dirty="0">
                <a:solidFill>
                  <a:srgbClr val="00B050"/>
                </a:solidFill>
                <a:latin typeface="Calibri Light"/>
              </a:rPr>
              <a:t>: le modèle prend-il en compte de manière explicite les interactions ?</a:t>
            </a:r>
          </a:p>
          <a:p>
            <a:pPr algn="just">
              <a:spcBef>
                <a:spcPts val="0"/>
              </a:spcBef>
              <a:spcAft>
                <a:spcPts val="0"/>
              </a:spcAft>
              <a:defRPr/>
            </a:pPr>
            <a:endParaRPr sz="1800" dirty="0"/>
          </a:p>
          <a:p>
            <a:pPr algn="just">
              <a:spcBef>
                <a:spcPts val="0"/>
              </a:spcBef>
              <a:spcAft>
                <a:spcPts val="0"/>
              </a:spcAft>
              <a:defRPr/>
            </a:pPr>
            <a:r>
              <a:rPr lang="fr-FR" sz="1800" b="1" cap="small" dirty="0">
                <a:solidFill>
                  <a:srgbClr val="FFC000"/>
                </a:solidFill>
                <a:latin typeface="Calibri Light"/>
              </a:rPr>
              <a:t>Orientation technologique </a:t>
            </a:r>
            <a:r>
              <a:rPr lang="fr-FR" sz="1800" dirty="0">
                <a:solidFill>
                  <a:srgbClr val="FFC000"/>
                </a:solidFill>
                <a:latin typeface="Calibri Light"/>
              </a:rPr>
              <a:t>: fournit-on des conseils pour la sélection des technologies ?</a:t>
            </a:r>
          </a:p>
          <a:p>
            <a:pPr algn="just">
              <a:spcBef>
                <a:spcPts val="0"/>
              </a:spcBef>
              <a:spcAft>
                <a:spcPts val="0"/>
              </a:spcAft>
              <a:defRPr/>
            </a:pPr>
            <a:endParaRPr sz="1800" dirty="0"/>
          </a:p>
          <a:p>
            <a:pPr algn="just">
              <a:spcBef>
                <a:spcPts val="0"/>
              </a:spcBef>
              <a:spcAft>
                <a:spcPts val="0"/>
              </a:spcAft>
              <a:defRPr/>
            </a:pPr>
            <a:r>
              <a:rPr lang="fr-FR" sz="1800" b="1" cap="small" dirty="0">
                <a:solidFill>
                  <a:schemeClr val="accent2"/>
                </a:solidFill>
                <a:latin typeface="Calibri Light"/>
              </a:rPr>
              <a:t>Evaluation</a:t>
            </a:r>
            <a:r>
              <a:rPr lang="fr-FR" sz="1800" dirty="0">
                <a:solidFill>
                  <a:schemeClr val="accent2"/>
                </a:solidFill>
                <a:latin typeface="Calibri Light"/>
              </a:rPr>
              <a:t> : le modèle a-t-il été évalué de manière fiable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CH"/>
              <a:t>Limites et perspectives possibles du modèle</a:t>
            </a:r>
            <a:endParaRPr lang="de-DE"/>
          </a:p>
        </p:txBody>
      </p:sp>
      <p:sp>
        <p:nvSpPr>
          <p:cNvPr id="3" name="Espace réservé du texte 2"/>
          <p:cNvSpPr>
            <a:spLocks noGrp="1"/>
          </p:cNvSpPr>
          <p:nvPr>
            <p:ph type="body" sz="quarter" idx="13"/>
          </p:nvPr>
        </p:nvSpPr>
        <p:spPr bwMode="auto">
          <a:xfrm>
            <a:off x="537410" y="1623501"/>
            <a:ext cx="11361692" cy="4891596"/>
          </a:xfrm>
        </p:spPr>
        <p:txBody>
          <a:bodyPr lIns="91440" tIns="45720" rIns="91440" bIns="45720" anchor="t"/>
          <a:lstStyle/>
          <a:p>
            <a:pPr>
              <a:defRPr/>
            </a:pPr>
            <a:r>
              <a:rPr lang="fr-FR" sz="2000" dirty="0">
                <a:latin typeface="+mj-lt"/>
              </a:rPr>
              <a:t>Ajouter les </a:t>
            </a:r>
            <a:r>
              <a:rPr lang="fr-FR" sz="2000" b="1" dirty="0">
                <a:latin typeface="+mj-lt"/>
              </a:rPr>
              <a:t>objectifs pédagogique </a:t>
            </a:r>
            <a:r>
              <a:rPr lang="fr-FR" sz="2000" dirty="0">
                <a:latin typeface="+mj-lt"/>
              </a:rPr>
              <a:t>directement dans le scénario</a:t>
            </a:r>
            <a:endParaRPr dirty="0"/>
          </a:p>
          <a:p>
            <a:pPr>
              <a:defRPr/>
            </a:pPr>
            <a:r>
              <a:rPr lang="fr-FR" sz="2000" dirty="0">
                <a:latin typeface="+mj-lt"/>
              </a:rPr>
              <a:t>Proposer un « </a:t>
            </a:r>
            <a:r>
              <a:rPr lang="fr-FR" sz="2000" b="1" dirty="0">
                <a:latin typeface="+mj-lt"/>
              </a:rPr>
              <a:t>scénario d’encadrement </a:t>
            </a:r>
            <a:r>
              <a:rPr lang="fr-FR" sz="2000" dirty="0">
                <a:latin typeface="+mj-lt"/>
              </a:rPr>
              <a:t>» pour préciser le rôle des formateurs (Quintin, </a:t>
            </a:r>
            <a:r>
              <a:rPr lang="fr-FR" sz="2000" dirty="0" err="1">
                <a:latin typeface="+mj-lt"/>
              </a:rPr>
              <a:t>Depover</a:t>
            </a:r>
            <a:r>
              <a:rPr lang="fr-FR" sz="2000" dirty="0">
                <a:latin typeface="+mj-lt"/>
              </a:rPr>
              <a:t> et </a:t>
            </a:r>
            <a:r>
              <a:rPr lang="fr-FR" sz="2000" dirty="0" err="1">
                <a:latin typeface="+mj-lt"/>
              </a:rPr>
              <a:t>Degache</a:t>
            </a:r>
            <a:r>
              <a:rPr lang="fr-FR" sz="2000" dirty="0">
                <a:latin typeface="+mj-lt"/>
              </a:rPr>
              <a:t>, 2005) </a:t>
            </a:r>
            <a:endParaRPr dirty="0"/>
          </a:p>
          <a:p>
            <a:pPr>
              <a:defRPr/>
            </a:pPr>
            <a:r>
              <a:rPr lang="de-DE" sz="2000" b="0" i="0" u="none" strike="noStrike" cap="none" spc="0" dirty="0">
                <a:solidFill>
                  <a:schemeClr val="tx1"/>
                </a:solidFill>
                <a:latin typeface="Calibri Light"/>
                <a:ea typeface="Calibri Light"/>
                <a:cs typeface="Calibri Light"/>
              </a:rPr>
              <a:t>Faire </a:t>
            </a:r>
            <a:r>
              <a:rPr lang="de-DE" sz="2000" b="0" i="0" u="none" strike="noStrike" cap="none" spc="0" dirty="0" err="1">
                <a:solidFill>
                  <a:schemeClr val="tx1"/>
                </a:solidFill>
                <a:latin typeface="Calibri Light"/>
                <a:ea typeface="Calibri Light"/>
                <a:cs typeface="Calibri Light"/>
              </a:rPr>
              <a:t>évoluer</a:t>
            </a:r>
            <a:r>
              <a:rPr lang="de-DE" sz="2000" b="0" i="0" u="none" strike="noStrike" cap="none" spc="0" dirty="0">
                <a:solidFill>
                  <a:schemeClr val="tx1"/>
                </a:solidFill>
                <a:latin typeface="Calibri Light"/>
                <a:ea typeface="Calibri Light"/>
                <a:cs typeface="Calibri Light"/>
              </a:rPr>
              <a:t> le </a:t>
            </a:r>
            <a:r>
              <a:rPr lang="de-DE" sz="2000" b="0" i="0" u="none" strike="noStrike" cap="none" spc="0" dirty="0" err="1">
                <a:solidFill>
                  <a:schemeClr val="tx1"/>
                </a:solidFill>
                <a:latin typeface="Calibri Light"/>
                <a:ea typeface="Calibri Light"/>
                <a:cs typeface="Calibri Light"/>
              </a:rPr>
              <a:t>modèle</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pour</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d‘autres</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niveaux</a:t>
            </a:r>
            <a:r>
              <a:rPr lang="de-DE" sz="2000" b="0" i="0" u="none" strike="noStrike" cap="none" spc="0" dirty="0">
                <a:solidFill>
                  <a:schemeClr val="tx1"/>
                </a:solidFill>
                <a:latin typeface="Calibri Light"/>
                <a:ea typeface="Calibri Light"/>
                <a:cs typeface="Calibri Light"/>
              </a:rPr>
              <a:t> de </a:t>
            </a:r>
            <a:r>
              <a:rPr lang="de-DE" sz="2000" b="1" i="0" u="none" strike="noStrike" cap="none" spc="0" dirty="0" err="1">
                <a:solidFill>
                  <a:schemeClr val="tx1"/>
                </a:solidFill>
                <a:latin typeface="Calibri Light"/>
                <a:ea typeface="Calibri Light"/>
                <a:cs typeface="Calibri Light"/>
              </a:rPr>
              <a:t>granularité</a:t>
            </a:r>
            <a:endParaRPr lang="de-DE" sz="2000" b="1" i="0" u="none" strike="noStrike" cap="none" spc="0" dirty="0">
              <a:solidFill>
                <a:schemeClr val="tx1"/>
              </a:solidFill>
              <a:latin typeface="Calibri Light"/>
              <a:ea typeface="Calibri Light"/>
              <a:cs typeface="Calibri Light"/>
            </a:endParaRPr>
          </a:p>
          <a:p>
            <a:pPr>
              <a:defRPr/>
            </a:pPr>
            <a:r>
              <a:rPr lang="de-DE" sz="2000" b="0" i="0" u="none" strike="noStrike" cap="none" spc="0" dirty="0" err="1">
                <a:solidFill>
                  <a:schemeClr val="tx1"/>
                </a:solidFill>
                <a:latin typeface="Calibri Light"/>
                <a:ea typeface="Calibri Light"/>
                <a:cs typeface="Calibri Light"/>
              </a:rPr>
              <a:t>Ajouter</a:t>
            </a:r>
            <a:r>
              <a:rPr lang="de-DE" sz="2000" b="0" i="0" u="none" strike="noStrike" cap="none" spc="0" dirty="0">
                <a:solidFill>
                  <a:schemeClr val="tx1"/>
                </a:solidFill>
                <a:latin typeface="Calibri Light"/>
                <a:ea typeface="Calibri Light"/>
                <a:cs typeface="Calibri Light"/>
              </a:rPr>
              <a:t> des </a:t>
            </a:r>
            <a:r>
              <a:rPr lang="de-DE" sz="2000" b="0" i="0" u="none" strike="noStrike" cap="none" spc="0" dirty="0" err="1">
                <a:solidFill>
                  <a:schemeClr val="tx1"/>
                </a:solidFill>
                <a:latin typeface="Calibri Light"/>
                <a:ea typeface="Calibri Light"/>
                <a:cs typeface="Calibri Light"/>
              </a:rPr>
              <a:t>conseils</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ou</a:t>
            </a:r>
            <a:r>
              <a:rPr lang="de-DE" sz="2000" b="0" i="0" u="none" strike="noStrike" cap="none" spc="0" dirty="0">
                <a:solidFill>
                  <a:schemeClr val="tx1"/>
                </a:solidFill>
                <a:latin typeface="Calibri Light"/>
                <a:ea typeface="Calibri Light"/>
                <a:cs typeface="Calibri Light"/>
              </a:rPr>
              <a:t> des </a:t>
            </a:r>
            <a:r>
              <a:rPr lang="de-DE" sz="2000" b="0" i="0" u="none" strike="noStrike" cap="none" spc="0" dirty="0" err="1">
                <a:solidFill>
                  <a:schemeClr val="tx1"/>
                </a:solidFill>
                <a:latin typeface="Calibri Light"/>
                <a:ea typeface="Calibri Light"/>
                <a:cs typeface="Calibri Light"/>
              </a:rPr>
              <a:t>remarques</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sur</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les</a:t>
            </a:r>
            <a:r>
              <a:rPr lang="de-DE" sz="2000" b="0" i="0" u="none" strike="noStrike" cap="none" spc="0" dirty="0">
                <a:solidFill>
                  <a:schemeClr val="tx1"/>
                </a:solidFill>
                <a:latin typeface="Calibri Light"/>
                <a:ea typeface="Calibri Light"/>
                <a:cs typeface="Calibri Light"/>
              </a:rPr>
              <a:t> </a:t>
            </a:r>
            <a:r>
              <a:rPr lang="de-DE" sz="2000" b="1" i="0" u="none" strike="noStrike" cap="none" spc="0" dirty="0" err="1">
                <a:solidFill>
                  <a:schemeClr val="tx1"/>
                </a:solidFill>
                <a:latin typeface="Calibri Light"/>
                <a:ea typeface="Calibri Light"/>
                <a:cs typeface="Calibri Light"/>
              </a:rPr>
              <a:t>outils</a:t>
            </a:r>
            <a:r>
              <a:rPr lang="de-DE" sz="2000" b="1" i="0" u="none" strike="noStrike" cap="none" spc="0" dirty="0">
                <a:solidFill>
                  <a:schemeClr val="tx1"/>
                </a:solidFill>
                <a:latin typeface="Calibri Light"/>
                <a:ea typeface="Calibri Light"/>
                <a:cs typeface="Calibri Light"/>
              </a:rPr>
              <a:t> </a:t>
            </a:r>
            <a:r>
              <a:rPr lang="de-DE" sz="2000" b="1" i="0" u="none" strike="noStrike" cap="none" spc="0" dirty="0" err="1">
                <a:solidFill>
                  <a:schemeClr val="tx1"/>
                </a:solidFill>
                <a:latin typeface="Calibri Light"/>
                <a:ea typeface="Calibri Light"/>
                <a:cs typeface="Calibri Light"/>
              </a:rPr>
              <a:t>techniques</a:t>
            </a:r>
            <a:r>
              <a:rPr lang="de-DE" sz="2000" b="1"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utilisés</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pour</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les</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activités</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ou</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les</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regroupements</a:t>
            </a:r>
            <a:endParaRPr lang="de-DE" sz="2000" b="0" i="0" u="none" strike="noStrike" cap="none" spc="0" dirty="0">
              <a:solidFill>
                <a:schemeClr val="tx1"/>
              </a:solidFill>
              <a:latin typeface="Calibri Light"/>
              <a:ea typeface="Calibri Light"/>
              <a:cs typeface="Calibri Light"/>
            </a:endParaRPr>
          </a:p>
          <a:p>
            <a:pPr>
              <a:defRPr/>
            </a:pPr>
            <a:r>
              <a:rPr lang="fr-FR" sz="2000" b="1" dirty="0">
                <a:latin typeface="Calibri Light"/>
              </a:rPr>
              <a:t>Evaluer</a:t>
            </a:r>
            <a:r>
              <a:rPr lang="fr-FR" sz="2000" dirty="0">
                <a:latin typeface="Calibri Light"/>
              </a:rPr>
              <a:t> le modèle</a:t>
            </a:r>
            <a:endParaRPr dirty="0"/>
          </a:p>
          <a:p>
            <a:pPr lvl="1">
              <a:defRPr/>
            </a:pPr>
            <a:r>
              <a:rPr lang="fr-FR" sz="1600" dirty="0">
                <a:latin typeface="+mj-lt"/>
              </a:rPr>
              <a:t>Auprès des enseignants</a:t>
            </a:r>
            <a:endParaRPr dirty="0"/>
          </a:p>
          <a:p>
            <a:pPr lvl="1">
              <a:defRPr/>
            </a:pPr>
            <a:r>
              <a:rPr lang="fr-FR" sz="1600" dirty="0">
                <a:latin typeface="+mj-lt"/>
              </a:rPr>
              <a:t>Auprès des étudiants</a:t>
            </a:r>
            <a:endParaRPr dirty="0"/>
          </a:p>
          <a:p>
            <a:pPr lvl="1">
              <a:defRPr/>
            </a:pPr>
            <a:r>
              <a:rPr lang="fr-FR" sz="1600" dirty="0">
                <a:latin typeface="+mj-lt"/>
              </a:rPr>
              <a:t>Dans d’autres institutions</a:t>
            </a:r>
            <a:endParaRPr dirty="0"/>
          </a:p>
          <a:p>
            <a:pPr>
              <a:defRPr/>
            </a:pPr>
            <a:r>
              <a:rPr lang="de-DE" sz="2000" b="0" i="0" u="none" strike="noStrike" cap="none" spc="0" dirty="0" err="1">
                <a:solidFill>
                  <a:schemeClr val="tx1"/>
                </a:solidFill>
                <a:latin typeface="Calibri Light"/>
                <a:ea typeface="Calibri Light"/>
                <a:cs typeface="Calibri Light"/>
              </a:rPr>
              <a:t>Développer</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un</a:t>
            </a:r>
            <a:r>
              <a:rPr lang="de-DE" sz="2000" b="0" i="0" u="none" strike="noStrike" cap="none" spc="0" dirty="0">
                <a:solidFill>
                  <a:schemeClr val="tx1"/>
                </a:solidFill>
                <a:latin typeface="Calibri Light"/>
                <a:ea typeface="Calibri Light"/>
                <a:cs typeface="Calibri Light"/>
              </a:rPr>
              <a:t> </a:t>
            </a:r>
            <a:r>
              <a:rPr lang="de-DE" sz="2000" b="1" i="0" u="none" strike="noStrike" cap="none" spc="0" dirty="0" err="1">
                <a:solidFill>
                  <a:schemeClr val="tx1"/>
                </a:solidFill>
                <a:latin typeface="Calibri Light"/>
                <a:ea typeface="Calibri Light"/>
                <a:cs typeface="Calibri Light"/>
              </a:rPr>
              <a:t>outil</a:t>
            </a:r>
            <a:r>
              <a:rPr lang="de-DE" sz="2000" b="1" i="0" u="none" strike="noStrike" cap="none" spc="0" dirty="0">
                <a:solidFill>
                  <a:schemeClr val="tx1"/>
                </a:solidFill>
                <a:latin typeface="Calibri Light"/>
                <a:ea typeface="Calibri Light"/>
                <a:cs typeface="Calibri Light"/>
              </a:rPr>
              <a:t> </a:t>
            </a:r>
            <a:r>
              <a:rPr lang="de-DE" sz="2000" b="1" i="0" u="none" strike="noStrike" cap="none" spc="0" dirty="0" err="1">
                <a:solidFill>
                  <a:schemeClr val="tx1"/>
                </a:solidFill>
                <a:latin typeface="Calibri Light"/>
                <a:ea typeface="Calibri Light"/>
                <a:cs typeface="Calibri Light"/>
              </a:rPr>
              <a:t>spécifique</a:t>
            </a:r>
            <a:r>
              <a:rPr lang="de-DE" sz="2000" b="1"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autre</a:t>
            </a:r>
            <a:r>
              <a:rPr lang="de-DE" sz="2000" b="0" i="0" u="none" strike="noStrike" cap="none" spc="0" dirty="0">
                <a:solidFill>
                  <a:schemeClr val="tx1"/>
                </a:solidFill>
                <a:latin typeface="Calibri Light"/>
                <a:ea typeface="Calibri Light"/>
                <a:cs typeface="Calibri Light"/>
              </a:rPr>
              <a:t> </a:t>
            </a:r>
            <a:r>
              <a:rPr lang="de-DE" sz="2000" b="0" i="0" u="none" strike="noStrike" cap="none" spc="0" dirty="0" err="1">
                <a:solidFill>
                  <a:schemeClr val="tx1"/>
                </a:solidFill>
                <a:latin typeface="Calibri Light"/>
                <a:ea typeface="Calibri Light"/>
                <a:cs typeface="Calibri Light"/>
              </a:rPr>
              <a:t>qu‘Excel</a:t>
            </a:r>
            <a:endParaRPr lang="fr-FR" sz="2000" dirty="0">
              <a:latin typeface="Calibri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CH"/>
              <a:t>Pour aller plus loin...</a:t>
            </a:r>
            <a:endParaRPr lang="de-DE"/>
          </a:p>
        </p:txBody>
      </p:sp>
      <p:sp>
        <p:nvSpPr>
          <p:cNvPr id="3" name="Espace réservé du texte 2"/>
          <p:cNvSpPr>
            <a:spLocks noGrp="1"/>
          </p:cNvSpPr>
          <p:nvPr>
            <p:ph type="body" sz="quarter" idx="13"/>
          </p:nvPr>
        </p:nvSpPr>
        <p:spPr bwMode="auto">
          <a:xfrm>
            <a:off x="537410" y="5072833"/>
            <a:ext cx="5499339" cy="557122"/>
          </a:xfrm>
        </p:spPr>
        <p:txBody>
          <a:bodyPr lIns="91440" tIns="45720" rIns="91440" bIns="45720" anchor="t"/>
          <a:lstStyle/>
          <a:p>
            <a:pPr marL="228600" indent="0" algn="ctr">
              <a:spcBef>
                <a:spcPts val="0"/>
              </a:spcBef>
              <a:spcAft>
                <a:spcPts val="0"/>
              </a:spcAft>
              <a:buClr>
                <a:srgbClr val="194184"/>
              </a:buClr>
              <a:buFont typeface="Wingdings"/>
              <a:buNone/>
              <a:defRPr/>
            </a:pPr>
            <a:r>
              <a:rPr lang="fr-FR" sz="2800">
                <a:solidFill>
                  <a:srgbClr val="000000"/>
                </a:solidFill>
                <a:latin typeface="Calibri Light"/>
              </a:rPr>
              <a:t>« </a:t>
            </a:r>
            <a:r>
              <a:rPr lang="fr-FR" sz="2800" u="sng">
                <a:latin typeface="Calibri Light"/>
                <a:hlinkClick r:id="rId2" tooltip="https://digitalskills.unidistance.ch/creer-scenario-pedagogique/"/>
              </a:rPr>
              <a:t>Créer un scénario pédagogique</a:t>
            </a:r>
            <a:r>
              <a:rPr lang="fr-FR" sz="2800">
                <a:solidFill>
                  <a:srgbClr val="000000"/>
                </a:solidFill>
                <a:latin typeface="Calibri Light"/>
              </a:rPr>
              <a:t> »</a:t>
            </a:r>
          </a:p>
        </p:txBody>
      </p:sp>
      <p:sp>
        <p:nvSpPr>
          <p:cNvPr id="651847103" name=" 651847102"/>
          <p:cNvSpPr/>
          <p:nvPr/>
        </p:nvSpPr>
        <p:spPr bwMode="auto">
          <a:xfrm>
            <a:off x="6197075" y="3892596"/>
            <a:ext cx="221141" cy="304030"/>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pic>
        <p:nvPicPr>
          <p:cNvPr id="744511438" name="Image 744511437"/>
          <p:cNvPicPr>
            <a:picLocks noChangeAspect="1"/>
          </p:cNvPicPr>
          <p:nvPr/>
        </p:nvPicPr>
        <p:blipFill>
          <a:blip r:embed="rId3"/>
          <a:stretch/>
        </p:blipFill>
        <p:spPr bwMode="auto">
          <a:xfrm>
            <a:off x="1572813" y="1607209"/>
            <a:ext cx="3475493" cy="3137391"/>
          </a:xfrm>
          <a:prstGeom prst="rect">
            <a:avLst/>
          </a:prstGeom>
        </p:spPr>
      </p:pic>
      <p:sp>
        <p:nvSpPr>
          <p:cNvPr id="99461624" name=" 99461623"/>
          <p:cNvSpPr/>
          <p:nvPr/>
        </p:nvSpPr>
        <p:spPr bwMode="auto">
          <a:xfrm>
            <a:off x="10324481" y="3721156"/>
            <a:ext cx="178622" cy="300659"/>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pic>
        <p:nvPicPr>
          <p:cNvPr id="1601207467" name="Image 1601207466"/>
          <p:cNvPicPr>
            <a:picLocks noChangeAspect="1"/>
          </p:cNvPicPr>
          <p:nvPr/>
        </p:nvPicPr>
        <p:blipFill>
          <a:blip r:embed="rId4"/>
          <a:stretch/>
        </p:blipFill>
        <p:spPr bwMode="auto">
          <a:xfrm>
            <a:off x="7028226" y="1729664"/>
            <a:ext cx="3475425" cy="2775021"/>
          </a:xfrm>
          <a:prstGeom prst="rect">
            <a:avLst/>
          </a:prstGeom>
        </p:spPr>
      </p:pic>
      <p:sp>
        <p:nvSpPr>
          <p:cNvPr id="287732913" name="Espace réservé du texte 2"/>
          <p:cNvSpPr>
            <a:spLocks noGrp="1"/>
          </p:cNvSpPr>
          <p:nvPr/>
        </p:nvSpPr>
        <p:spPr bwMode="auto">
          <a:xfrm>
            <a:off x="6036750" y="5032074"/>
            <a:ext cx="5535282" cy="593066"/>
          </a:xfrm>
        </p:spPr>
        <p:txBody>
          <a:bodyPr lIns="91440" tIns="45720" rIns="91440" bIns="45720" anchor="t"/>
          <a:lstStyle>
            <a:lvl1pPr marL="342900" indent="-342900" algn="l" defTabSz="914400">
              <a:lnSpc>
                <a:spcPct val="90000"/>
              </a:lnSpc>
              <a:spcBef>
                <a:spcPts val="999"/>
              </a:spcBef>
              <a:buClr>
                <a:srgbClr val="194184"/>
              </a:buClr>
              <a:buFont typeface="Wingdings"/>
              <a:buChar char="§"/>
              <a:defRPr sz="2500">
                <a:solidFill>
                  <a:schemeClr val="tx1"/>
                </a:solidFill>
                <a:latin typeface="Arial"/>
                <a:ea typeface="Arial"/>
                <a:cs typeface="Arial"/>
              </a:defRPr>
            </a:lvl1pPr>
            <a:lvl2pPr marL="742950" indent="-379411" algn="l" defTabSz="914400">
              <a:lnSpc>
                <a:spcPct val="90000"/>
              </a:lnSpc>
              <a:spcBef>
                <a:spcPts val="499"/>
              </a:spcBef>
              <a:buClr>
                <a:schemeClr val="accent1"/>
              </a:buClr>
              <a:buFont typeface="Wingdings"/>
              <a:buChar char="§"/>
              <a:defRPr sz="2000">
                <a:solidFill>
                  <a:schemeClr val="tx1"/>
                </a:solidFill>
                <a:latin typeface="Arial"/>
                <a:ea typeface="Arial"/>
                <a:cs typeface="Arial"/>
              </a:defRPr>
            </a:lvl2pPr>
            <a:lvl3pPr marL="1143000" indent="-228600" algn="l" defTabSz="914400">
              <a:lnSpc>
                <a:spcPct val="90000"/>
              </a:lnSpc>
              <a:spcBef>
                <a:spcPts val="499"/>
              </a:spcBef>
              <a:buClr>
                <a:schemeClr val="accent1"/>
              </a:buClr>
              <a:buFont typeface="Wingdings"/>
              <a:buChar char="§"/>
              <a:defRPr sz="2000">
                <a:solidFill>
                  <a:schemeClr val="tx1"/>
                </a:solidFill>
                <a:latin typeface="Arial"/>
                <a:ea typeface="Arial"/>
                <a:cs typeface="Arial"/>
              </a:defRPr>
            </a:lvl3pPr>
            <a:lvl4pPr marL="1600200" indent="-228600" algn="l" defTabSz="914400">
              <a:lnSpc>
                <a:spcPct val="90000"/>
              </a:lnSpc>
              <a:spcBef>
                <a:spcPts val="499"/>
              </a:spcBef>
              <a:buClr>
                <a:schemeClr val="accent1"/>
              </a:buClr>
              <a:buFont typeface="Wingdings"/>
              <a:buChar char="§"/>
              <a:defRPr sz="1800">
                <a:solidFill>
                  <a:schemeClr val="tx1"/>
                </a:solidFill>
                <a:latin typeface="Arial"/>
                <a:ea typeface="Arial"/>
                <a:cs typeface="Arial"/>
              </a:defRPr>
            </a:lvl4pPr>
            <a:lvl5pPr marL="2057400" indent="-228600" algn="l" defTabSz="914400">
              <a:lnSpc>
                <a:spcPct val="90000"/>
              </a:lnSpc>
              <a:spcBef>
                <a:spcPts val="499"/>
              </a:spcBef>
              <a:buClr>
                <a:schemeClr val="accent1"/>
              </a:buClr>
              <a:buFont typeface="Wingdings"/>
              <a:buChar char="§"/>
              <a:defRPr sz="1800">
                <a:solidFill>
                  <a:schemeClr val="tx1"/>
                </a:solidFill>
                <a:latin typeface="Arial"/>
                <a:ea typeface="Arial"/>
                <a:cs typeface="Arial"/>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228600" indent="0" algn="ctr">
              <a:spcBef>
                <a:spcPts val="0"/>
              </a:spcBef>
              <a:spcAft>
                <a:spcPts val="0"/>
              </a:spcAft>
              <a:buClr>
                <a:srgbClr val="194184"/>
              </a:buClr>
              <a:buFont typeface="Wingdings"/>
              <a:buNone/>
              <a:defRPr/>
            </a:pPr>
            <a:r>
              <a:rPr lang="fr-FR" sz="2800">
                <a:solidFill>
                  <a:srgbClr val="000000"/>
                </a:solidFill>
                <a:latin typeface="Calibri Light"/>
              </a:rPr>
              <a:t>« </a:t>
            </a:r>
            <a:r>
              <a:rPr lang="fr-FR" sz="2800" u="sng">
                <a:latin typeface="Calibri Light"/>
                <a:hlinkClick r:id="rId5" tooltip="https://digitalskills.unidistance.ch/comment-scenariser-une-classe-virtuelle/"/>
              </a:rPr>
              <a:t>Scénariser une classe virtuelle</a:t>
            </a:r>
            <a:r>
              <a:rPr lang="fr-FR" sz="2800">
                <a:solidFill>
                  <a:srgbClr val="000000"/>
                </a:solidFill>
                <a:latin typeface="Calibri Light"/>
              </a:rPr>
              <a:t> »</a:t>
            </a:r>
            <a:endParaRPr>
              <a:highlight>
                <a:srgbClr val="FFFF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14763" y="2719387"/>
            <a:ext cx="10562473" cy="1419225"/>
          </a:xfrm>
        </p:spPr>
        <p:txBody>
          <a:bodyPr>
            <a:normAutofit/>
          </a:bodyPr>
          <a:lstStyle/>
          <a:p>
            <a:pPr algn="ctr">
              <a:defRPr/>
            </a:pPr>
            <a:r>
              <a:rPr lang="fr-CH" sz="8000"/>
              <a:t>Des questions ?</a:t>
            </a:r>
            <a:endParaRPr lang="de-DE" sz="8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CH"/>
              <a:t>Déroulé de la présentation</a:t>
            </a:r>
          </a:p>
        </p:txBody>
      </p:sp>
      <p:sp>
        <p:nvSpPr>
          <p:cNvPr id="11" name="Espace réservé du texte 2"/>
          <p:cNvSpPr>
            <a:spLocks noGrp="1"/>
          </p:cNvSpPr>
          <p:nvPr>
            <p:ph type="body" sz="quarter" idx="13"/>
          </p:nvPr>
        </p:nvSpPr>
        <p:spPr bwMode="auto">
          <a:xfrm>
            <a:off x="537409" y="1349160"/>
            <a:ext cx="10950446" cy="5120649"/>
          </a:xfrm>
        </p:spPr>
        <p:txBody>
          <a:bodyPr lIns="91440" tIns="45720" rIns="91440" bIns="45720" anchor="t"/>
          <a:lstStyle/>
          <a:p>
            <a:pPr>
              <a:defRPr/>
            </a:pPr>
            <a:r>
              <a:rPr lang="fr-FR" sz="2600">
                <a:latin typeface="+mj-lt"/>
              </a:rPr>
              <a:t>Introduction et définitions</a:t>
            </a:r>
            <a:endParaRPr sz="2600"/>
          </a:p>
          <a:p>
            <a:pPr lvl="1">
              <a:defRPr/>
            </a:pPr>
            <a:r>
              <a:rPr lang="fr-FR" sz="2200">
                <a:latin typeface="+mj-lt"/>
              </a:rPr>
              <a:t>Qu’est-ce qu’un scénario pédagogique ?</a:t>
            </a:r>
            <a:endParaRPr sz="2200"/>
          </a:p>
          <a:p>
            <a:pPr lvl="1">
              <a:defRPr/>
            </a:pPr>
            <a:r>
              <a:rPr lang="fr-FR" sz="2200">
                <a:latin typeface="+mj-lt"/>
              </a:rPr>
              <a:t>Pourquoi scénariser ?</a:t>
            </a:r>
            <a:endParaRPr lang="fr-FR" sz="2200">
              <a:latin typeface="Calibri Light"/>
            </a:endParaRPr>
          </a:p>
          <a:p>
            <a:pPr lvl="1">
              <a:defRPr/>
            </a:pPr>
            <a:r>
              <a:rPr lang="fr-FR" sz="2200">
                <a:latin typeface="Calibri Light"/>
              </a:rPr>
              <a:t>Comment scénariser ?</a:t>
            </a:r>
          </a:p>
          <a:p>
            <a:pPr lvl="1">
              <a:defRPr/>
            </a:pPr>
            <a:r>
              <a:rPr lang="fr-FR" sz="2200">
                <a:latin typeface="Calibri Light"/>
              </a:rPr>
              <a:t>Huit recommandations pour créer un nouveau modèle de scénarisation pédagogique (</a:t>
            </a:r>
            <a:r>
              <a:rPr lang="fr-FR" sz="2200" b="0" i="0" u="none" strike="noStrike" cap="none" spc="0">
                <a:solidFill>
                  <a:schemeClr val="tx1"/>
                </a:solidFill>
                <a:latin typeface="Calibri Light"/>
                <a:ea typeface="Calibri Light"/>
                <a:cs typeface="Calibri Light"/>
              </a:rPr>
              <a:t>Bower et Vlachopoulos, 2018)</a:t>
            </a:r>
            <a:endParaRPr lang="fr-FR" sz="2200">
              <a:latin typeface="Calibri Light"/>
            </a:endParaRPr>
          </a:p>
          <a:p>
            <a:pPr marL="363537" lvl="1" indent="0">
              <a:buNone/>
              <a:defRPr/>
            </a:pPr>
            <a:endParaRPr lang="de-DE" sz="2200">
              <a:latin typeface="+mj-lt"/>
            </a:endParaRPr>
          </a:p>
          <a:p>
            <a:pPr>
              <a:defRPr/>
            </a:pPr>
            <a:r>
              <a:rPr lang="de-DE" sz="2600">
                <a:latin typeface="+mj-lt"/>
              </a:rPr>
              <a:t>Notre mo</a:t>
            </a:r>
            <a:r>
              <a:rPr lang="de-DE" sz="2600">
                <a:latin typeface="Calibri Light"/>
              </a:rPr>
              <a:t>dèle</a:t>
            </a:r>
            <a:endParaRPr sz="2600">
              <a:latin typeface="+mj-lt"/>
            </a:endParaRPr>
          </a:p>
          <a:p>
            <a:pPr lvl="1" indent="-379095">
              <a:defRPr/>
            </a:pPr>
            <a:r>
              <a:rPr lang="de-DE" sz="2200">
                <a:latin typeface="+mj-lt"/>
                <a:cs typeface="Arial"/>
              </a:rPr>
              <a:t>Présentation du contexte</a:t>
            </a:r>
            <a:endParaRPr sz="2200">
              <a:latin typeface="+mj-lt"/>
              <a:cs typeface="Arial"/>
            </a:endParaRPr>
          </a:p>
          <a:p>
            <a:pPr lvl="1" indent="-379095">
              <a:defRPr/>
            </a:pPr>
            <a:r>
              <a:rPr lang="de-DE" sz="2200">
                <a:latin typeface="+mj-lt"/>
                <a:cs typeface="Arial"/>
              </a:rPr>
              <a:t>Présentation du modèle</a:t>
            </a:r>
            <a:endParaRPr sz="2200">
              <a:latin typeface="+mj-lt"/>
              <a:cs typeface="Arial"/>
            </a:endParaRPr>
          </a:p>
          <a:p>
            <a:pPr lvl="1" indent="-379095">
              <a:defRPr/>
            </a:pPr>
            <a:r>
              <a:rPr lang="de-DE" sz="2200" b="0" i="0" u="none" strike="noStrike" cap="none" spc="0">
                <a:solidFill>
                  <a:schemeClr val="tx1"/>
                </a:solidFill>
                <a:latin typeface="Calibri Light"/>
                <a:ea typeface="Calibri Light"/>
                <a:cs typeface="Calibri Light"/>
              </a:rPr>
              <a:t>Analyse du modèle à la lumière des recommandations de Bower et Vlachopoulous</a:t>
            </a:r>
            <a:endParaRPr sz="2200">
              <a:latin typeface="Calibri Light"/>
              <a:cs typeface="Arial"/>
            </a:endParaRPr>
          </a:p>
          <a:p>
            <a:pPr lvl="1" indent="-379094">
              <a:defRPr/>
            </a:pPr>
            <a:r>
              <a:rPr lang="de-DE" sz="2200">
                <a:latin typeface="+mj-lt"/>
              </a:rPr>
              <a:t>Limites et perspectives du modèle</a:t>
            </a:r>
            <a:endParaRPr lang="de-DE" sz="2200">
              <a:latin typeface="Calibri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537411" y="552450"/>
            <a:ext cx="10562473" cy="571500"/>
          </a:xfrm>
        </p:spPr>
        <p:txBody>
          <a:bodyPr/>
          <a:lstStyle/>
          <a:p>
            <a:pPr>
              <a:defRPr/>
            </a:pPr>
            <a:r>
              <a:rPr lang="fr-CH"/>
              <a:t>Bibliographie</a:t>
            </a:r>
            <a:endParaRPr lang="de-DE"/>
          </a:p>
        </p:txBody>
      </p:sp>
      <p:sp>
        <p:nvSpPr>
          <p:cNvPr id="3" name="Espace réservé du texte 2"/>
          <p:cNvSpPr>
            <a:spLocks noGrp="1"/>
          </p:cNvSpPr>
          <p:nvPr>
            <p:ph type="body" sz="quarter" idx="13"/>
          </p:nvPr>
        </p:nvSpPr>
        <p:spPr bwMode="auto">
          <a:xfrm>
            <a:off x="537410" y="1177711"/>
            <a:ext cx="10562473" cy="5127838"/>
          </a:xfrm>
        </p:spPr>
        <p:txBody>
          <a:bodyPr lIns="91440" tIns="45720" rIns="91440" bIns="45720" anchor="t"/>
          <a:lstStyle/>
          <a:p>
            <a:pPr algn="just">
              <a:spcBef>
                <a:spcPts val="0"/>
              </a:spcBef>
              <a:spcAft>
                <a:spcPts val="0"/>
              </a:spcAft>
              <a:defRPr/>
            </a:pPr>
            <a:r>
              <a:rPr lang="de-DE" sz="1400">
                <a:solidFill>
                  <a:srgbClr val="000000"/>
                </a:solidFill>
                <a:latin typeface="Calibri Light"/>
              </a:rPr>
              <a:t>Basque, J. (2007). L’élaboration du scénario pédagogique. Texte tiré du cours </a:t>
            </a:r>
            <a:r>
              <a:rPr lang="de-DE" sz="1400" i="1">
                <a:solidFill>
                  <a:srgbClr val="000000"/>
                </a:solidFill>
                <a:latin typeface="Calibri Light"/>
              </a:rPr>
              <a:t>EDU 1030 Design pédagogique en formation d’adultes </a:t>
            </a:r>
            <a:r>
              <a:rPr lang="de-DE" sz="1400">
                <a:solidFill>
                  <a:srgbClr val="000000"/>
                </a:solidFill>
                <a:latin typeface="Calibri Light"/>
              </a:rPr>
              <a:t>offert en ligne (www.teluq.uqam.ca/edu1030). Montréal : Télé-université. </a:t>
            </a:r>
            <a:r>
              <a:rPr lang="de-DE" sz="1400" u="sng">
                <a:solidFill>
                  <a:srgbClr val="0000FF"/>
                </a:solidFill>
                <a:latin typeface="Calibri Light"/>
                <a:hlinkClick r:id="rId2" tooltip="https://docplayer.fr/13171621-Texte-441-l-elaboration-du-scenario-pedagogique-josianne-basque-professeure-tele-universite-l-universite-a-distance-de-l-uqam.html"/>
              </a:rPr>
              <a:t>https://docplayer.fr/13171621-Texte-441-l-elaboration-du-scenario-pedagogique-josianne-basque-professeure-tele-universite-l-universite-a-distance-de-l-uqam.html</a:t>
            </a:r>
            <a:endParaRPr lang="de-DE" sz="1400"/>
          </a:p>
          <a:p>
            <a:pPr algn="just">
              <a:spcBef>
                <a:spcPts val="0"/>
              </a:spcBef>
              <a:spcAft>
                <a:spcPts val="0"/>
              </a:spcAft>
              <a:defRPr/>
            </a:pPr>
            <a:endParaRPr lang="de-DE" sz="1400">
              <a:solidFill>
                <a:srgbClr val="000000"/>
              </a:solidFill>
              <a:latin typeface="Calibri Light"/>
            </a:endParaRPr>
          </a:p>
          <a:p>
            <a:pPr algn="just">
              <a:spcBef>
                <a:spcPts val="0"/>
              </a:spcBef>
              <a:spcAft>
                <a:spcPts val="0"/>
              </a:spcAft>
              <a:defRPr/>
            </a:pPr>
            <a:r>
              <a:rPr lang="de-DE" sz="1400">
                <a:solidFill>
                  <a:srgbClr val="000000"/>
                </a:solidFill>
                <a:latin typeface="Calibri Light"/>
              </a:rPr>
              <a:t>Bower, M. et Vlachopoulos, P. (2018). A critical analysis of technology-enhanced learning design frameworks. </a:t>
            </a:r>
            <a:r>
              <a:rPr lang="de-DE" sz="1400" i="1">
                <a:solidFill>
                  <a:srgbClr val="000000"/>
                </a:solidFill>
                <a:latin typeface="Calibri Light"/>
              </a:rPr>
              <a:t>British Journal of Educational Technology, 49</a:t>
            </a:r>
            <a:r>
              <a:rPr lang="de-DE" sz="1400">
                <a:solidFill>
                  <a:srgbClr val="000000"/>
                </a:solidFill>
                <a:latin typeface="Calibri Light"/>
              </a:rPr>
              <a:t>(6), 981-997. </a:t>
            </a:r>
            <a:r>
              <a:rPr lang="de-DE" sz="1400" u="sng">
                <a:solidFill>
                  <a:srgbClr val="0000FF"/>
                </a:solidFill>
                <a:latin typeface="Calibri Light"/>
                <a:hlinkClick r:id="rId3" tooltip="https://doi.org/10.1111/bjet.12668"/>
              </a:rPr>
              <a:t>https://doi.org/10.1111/bjet.12668</a:t>
            </a:r>
            <a:r>
              <a:rPr lang="de-DE" sz="1400">
                <a:solidFill>
                  <a:srgbClr val="000000"/>
                </a:solidFill>
                <a:latin typeface="Calibri Light"/>
              </a:rPr>
              <a:t> </a:t>
            </a:r>
            <a:endParaRPr lang="de-DE" sz="1400"/>
          </a:p>
          <a:p>
            <a:pPr algn="just">
              <a:spcBef>
                <a:spcPts val="0"/>
              </a:spcBef>
              <a:spcAft>
                <a:spcPts val="0"/>
              </a:spcAft>
              <a:defRPr/>
            </a:pPr>
            <a:endParaRPr lang="de-DE" sz="1400">
              <a:solidFill>
                <a:srgbClr val="000000"/>
              </a:solidFill>
              <a:latin typeface="Calibri Light"/>
            </a:endParaRPr>
          </a:p>
          <a:p>
            <a:pPr algn="just">
              <a:spcBef>
                <a:spcPts val="0"/>
              </a:spcBef>
              <a:defRPr/>
            </a:pPr>
            <a:r>
              <a:rPr lang="fr-FR" sz="1400">
                <a:solidFill>
                  <a:srgbClr val="000000"/>
                </a:solidFill>
                <a:latin typeface="Calibri Light"/>
              </a:rPr>
              <a:t>Nodenot, T. (2007). Scénarisation pédagogique et modèles conceptuels d’un EIAH : que peuvent apporter les langages visuels ? Revue internationale des technologies en pédagogie universitaire, 4(2), 85. </a:t>
            </a:r>
            <a:r>
              <a:rPr lang="fr-FR" sz="1400" u="sng">
                <a:solidFill>
                  <a:srgbClr val="000000"/>
                </a:solidFill>
                <a:latin typeface="Calibri Light"/>
                <a:hlinkClick r:id="rId4" tooltip="https://www.researchgate.net/publication/47807414_La_scenarisation_pedagogique_dans_tous_ses_debats"/>
              </a:rPr>
              <a:t>https://www.researchgate.net/publication/47807414_La_scenarisation_pedagogique_dans_tous_ses_debats</a:t>
            </a:r>
            <a:endParaRPr lang="fr-FR" sz="1400">
              <a:solidFill>
                <a:srgbClr val="000000"/>
              </a:solidFill>
              <a:latin typeface="Calibri Light"/>
            </a:endParaRPr>
          </a:p>
          <a:p>
            <a:pPr algn="just">
              <a:spcBef>
                <a:spcPts val="0"/>
              </a:spcBef>
              <a:defRPr/>
            </a:pPr>
            <a:endParaRPr lang="fr-FR" sz="1400">
              <a:solidFill>
                <a:srgbClr val="000000"/>
              </a:solidFill>
              <a:latin typeface="Calibri Light"/>
            </a:endParaRPr>
          </a:p>
          <a:p>
            <a:pPr algn="just">
              <a:spcBef>
                <a:spcPts val="0"/>
              </a:spcBef>
              <a:defRPr/>
            </a:pPr>
            <a:r>
              <a:rPr lang="fr-FR" sz="1400">
                <a:solidFill>
                  <a:srgbClr val="000000"/>
                </a:solidFill>
                <a:latin typeface="Calibri Light"/>
              </a:rPr>
              <a:t>Pernin, J.P., Lejeune A. (2004). Dispositifs d'apprentissage instrumentes par les technologies : vers une ingénierie centrée sur les scénarios. Actes du colloque TICE 2004, Compiègne, 407-414. </a:t>
            </a:r>
            <a:r>
              <a:rPr lang="fr-FR" sz="1400" u="sng">
                <a:solidFill>
                  <a:srgbClr val="000000"/>
                </a:solidFill>
                <a:latin typeface="Calibri Light"/>
                <a:hlinkClick r:id="rId5" tooltip="https://edutice.archives-ouvertes.fr/edutice-00000730"/>
              </a:rPr>
              <a:t>https://edutice.archives-ouvertes.fr/edutice-00000730</a:t>
            </a:r>
            <a:endParaRPr lang="de-DE" sz="1400">
              <a:solidFill>
                <a:srgbClr val="000000"/>
              </a:solidFill>
              <a:latin typeface="Calibri Light"/>
            </a:endParaRPr>
          </a:p>
          <a:p>
            <a:pPr algn="just">
              <a:spcBef>
                <a:spcPts val="0"/>
              </a:spcBef>
              <a:spcAft>
                <a:spcPts val="0"/>
              </a:spcAft>
              <a:defRPr/>
            </a:pPr>
            <a:endParaRPr lang="de-DE" sz="1400">
              <a:solidFill>
                <a:srgbClr val="000000"/>
              </a:solidFill>
              <a:latin typeface="Calibri Light"/>
            </a:endParaRPr>
          </a:p>
          <a:p>
            <a:pPr algn="just">
              <a:spcBef>
                <a:spcPts val="0"/>
              </a:spcBef>
              <a:spcAft>
                <a:spcPts val="0"/>
              </a:spcAft>
              <a:defRPr/>
            </a:pPr>
            <a:r>
              <a:rPr lang="de-DE" sz="1400">
                <a:solidFill>
                  <a:srgbClr val="000000"/>
                </a:solidFill>
                <a:latin typeface="Calibri Light"/>
              </a:rPr>
              <a:t>Peter, Y., Le Pallec, X. et Vantroys, T. (2007). Pedagogical scenario modelling, deployment, execution and evolution. Dans Pahl, C., </a:t>
            </a:r>
            <a:r>
              <a:rPr lang="de-DE" sz="1400" i="1">
                <a:solidFill>
                  <a:srgbClr val="000000"/>
                </a:solidFill>
                <a:latin typeface="Calibri Light"/>
              </a:rPr>
              <a:t>Architecture Solutions for E-Learning Systems </a:t>
            </a:r>
            <a:r>
              <a:rPr lang="de-DE" sz="1400">
                <a:solidFill>
                  <a:srgbClr val="000000"/>
                </a:solidFill>
                <a:latin typeface="Calibri Light"/>
              </a:rPr>
              <a:t>(p. 283-305). Information Science Reference. </a:t>
            </a:r>
            <a:r>
              <a:rPr lang="de-DE" sz="1400" u="sng">
                <a:solidFill>
                  <a:srgbClr val="0000FF"/>
                </a:solidFill>
                <a:latin typeface="Calibri Light"/>
                <a:hlinkClick r:id="rId6" tooltip="https://hal.archives-ouvertes.fr/hal-00731372"/>
              </a:rPr>
              <a:t>https://hal.archives-ouvertes.fr/hal-00731372</a:t>
            </a:r>
            <a:r>
              <a:rPr lang="de-DE" sz="1400">
                <a:solidFill>
                  <a:srgbClr val="000000"/>
                </a:solidFill>
                <a:latin typeface="Calibri Light"/>
              </a:rPr>
              <a:t> </a:t>
            </a:r>
            <a:endParaRPr lang="de-DE" sz="1400"/>
          </a:p>
          <a:p>
            <a:pPr algn="just">
              <a:spcBef>
                <a:spcPts val="0"/>
              </a:spcBef>
              <a:spcAft>
                <a:spcPts val="0"/>
              </a:spcAft>
              <a:defRPr/>
            </a:pPr>
            <a:endParaRPr lang="de-DE" sz="1400">
              <a:solidFill>
                <a:srgbClr val="000000"/>
              </a:solidFill>
              <a:latin typeface="Calibri Light"/>
            </a:endParaRPr>
          </a:p>
          <a:p>
            <a:pPr algn="just">
              <a:spcBef>
                <a:spcPts val="0"/>
              </a:spcBef>
              <a:spcAft>
                <a:spcPts val="0"/>
              </a:spcAft>
              <a:defRPr/>
            </a:pPr>
            <a:r>
              <a:rPr lang="de-DE" sz="1400">
                <a:solidFill>
                  <a:srgbClr val="000000"/>
                </a:solidFill>
                <a:latin typeface="Calibri Light"/>
              </a:rPr>
              <a:t>Quintin, J.-J., Depover, C. et Degache, C. (2005). </a:t>
            </a:r>
            <a:r>
              <a:rPr lang="de-DE" sz="1400" i="1">
                <a:solidFill>
                  <a:srgbClr val="000000"/>
                </a:solidFill>
                <a:latin typeface="Calibri Light"/>
              </a:rPr>
              <a:t>Le rôle du scénario pédagogique dans l’analyse d’une formation à distance. Analyse d’un scénario pédagogique à partir d’éléments de caractérisation définis. Le cas de la formation Galanet</a:t>
            </a:r>
            <a:r>
              <a:rPr lang="de-DE" sz="1400">
                <a:solidFill>
                  <a:srgbClr val="000000"/>
                </a:solidFill>
                <a:latin typeface="Calibri Light"/>
              </a:rPr>
              <a:t>. Prépublication. </a:t>
            </a:r>
            <a:r>
              <a:rPr lang="de-DE" sz="1400" u="sng">
                <a:solidFill>
                  <a:srgbClr val="0563C1"/>
                </a:solidFill>
                <a:latin typeface="Calibri Light"/>
                <a:hlinkClick r:id="rId7" tooltip="https://telearn.archives-ouvertes.fr/hal-00005727"/>
              </a:rPr>
              <a:t>https://telearn.archives-ouvertes.fr/hal-00005727</a:t>
            </a:r>
            <a:endParaRPr lang="de-DE" sz="1400"/>
          </a:p>
          <a:p>
            <a:pPr algn="just">
              <a:spcBef>
                <a:spcPts val="0"/>
              </a:spcBef>
              <a:spcAft>
                <a:spcPts val="0"/>
              </a:spcAft>
              <a:defRPr/>
            </a:pPr>
            <a:endParaRPr lang="de-DE" sz="1400">
              <a:solidFill>
                <a:srgbClr val="000000"/>
              </a:solidFill>
              <a:latin typeface="Calibri Light"/>
            </a:endParaRPr>
          </a:p>
          <a:p>
            <a:pPr algn="just">
              <a:spcBef>
                <a:spcPts val="0"/>
              </a:spcBef>
              <a:spcAft>
                <a:spcPts val="0"/>
              </a:spcAft>
              <a:defRPr/>
            </a:pPr>
            <a:r>
              <a:rPr lang="de-DE" sz="1400">
                <a:solidFill>
                  <a:srgbClr val="000000"/>
                </a:solidFill>
                <a:latin typeface="Calibri Light"/>
              </a:rPr>
              <a:t>Villiot-Leclercq, E. (2007). </a:t>
            </a:r>
            <a:r>
              <a:rPr lang="de-DE" sz="1400" i="1">
                <a:solidFill>
                  <a:srgbClr val="000000"/>
                </a:solidFill>
                <a:latin typeface="Calibri Light"/>
              </a:rPr>
              <a:t>Modèle de soutien à l’élaboration et à la réutilisation de scénarios pédagogiques </a:t>
            </a:r>
            <a:r>
              <a:rPr lang="de-DE" sz="1400">
                <a:solidFill>
                  <a:srgbClr val="000000"/>
                </a:solidFill>
                <a:latin typeface="Calibri Light"/>
              </a:rPr>
              <a:t>[thèse de doctorat, Université de Montréal]. Papyrus. </a:t>
            </a:r>
            <a:r>
              <a:rPr lang="de-DE" sz="1400" u="sng">
                <a:solidFill>
                  <a:srgbClr val="0000FF"/>
                </a:solidFill>
                <a:latin typeface="Calibri Light"/>
                <a:hlinkClick r:id="rId8" tooltip="https://papyrus.bib.umontreal.ca/xmlui/handle/1866/6485"/>
              </a:rPr>
              <a:t>https://papyrus.bib.umontreal.ca/xmlui/handle/1866/6485</a:t>
            </a:r>
            <a:endParaRPr lang="de-DE"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normAutofit/>
          </a:bodyPr>
          <a:lstStyle/>
          <a:p>
            <a:pPr>
              <a:defRPr/>
            </a:pPr>
            <a:r>
              <a:rPr lang="fr-CH"/>
              <a:t>Qu’est-ce qu’un scénario pédagogique ?</a:t>
            </a:r>
            <a:endParaRPr lang="de-DE"/>
          </a:p>
        </p:txBody>
      </p:sp>
      <p:sp>
        <p:nvSpPr>
          <p:cNvPr id="3" name="Espace réservé du texte 2"/>
          <p:cNvSpPr>
            <a:spLocks noGrp="1"/>
          </p:cNvSpPr>
          <p:nvPr>
            <p:ph type="body" sz="quarter" idx="13"/>
          </p:nvPr>
        </p:nvSpPr>
        <p:spPr bwMode="auto">
          <a:xfrm>
            <a:off x="537410" y="1290128"/>
            <a:ext cx="11028946" cy="4460814"/>
          </a:xfrm>
        </p:spPr>
        <p:txBody>
          <a:bodyPr lIns="91440" tIns="45720" rIns="91440" bIns="45720" anchor="t"/>
          <a:lstStyle/>
          <a:p>
            <a:pPr algn="just">
              <a:defRPr/>
            </a:pPr>
            <a:r>
              <a:rPr lang="fr-FR" sz="2400">
                <a:latin typeface="+mj-lt"/>
              </a:rPr>
              <a:t>« Un scénario pédagogique est le </a:t>
            </a:r>
            <a:r>
              <a:rPr lang="fr-FR" sz="2400" b="1">
                <a:latin typeface="+mj-lt"/>
              </a:rPr>
              <a:t>déroulement</a:t>
            </a:r>
            <a:r>
              <a:rPr lang="fr-FR" sz="2400">
                <a:latin typeface="+mj-lt"/>
              </a:rPr>
              <a:t> d'une activité d'apprentissage, la définition des </a:t>
            </a:r>
            <a:r>
              <a:rPr lang="fr-FR" sz="2400" b="1">
                <a:latin typeface="+mj-lt"/>
              </a:rPr>
              <a:t>objectifs</a:t>
            </a:r>
            <a:r>
              <a:rPr lang="fr-FR" sz="2400">
                <a:latin typeface="+mj-lt"/>
              </a:rPr>
              <a:t>, la planification des </a:t>
            </a:r>
            <a:r>
              <a:rPr lang="fr-FR" sz="2400" b="1">
                <a:latin typeface="+mj-lt"/>
              </a:rPr>
              <a:t>tâches</a:t>
            </a:r>
            <a:r>
              <a:rPr lang="fr-FR" sz="2400">
                <a:latin typeface="+mj-lt"/>
              </a:rPr>
              <a:t>, la description des tâches des apprenants et des </a:t>
            </a:r>
            <a:r>
              <a:rPr lang="fr-FR" sz="2400" b="1">
                <a:latin typeface="+mj-lt"/>
              </a:rPr>
              <a:t>modalités d'évaluation </a:t>
            </a:r>
            <a:r>
              <a:rPr lang="fr-FR" sz="2400">
                <a:latin typeface="+mj-lt"/>
              </a:rPr>
              <a:t>» (Lando, 2003, cité par Villiot-Leclercq, 2007, p.23)</a:t>
            </a:r>
            <a:endParaRPr sz="2800"/>
          </a:p>
          <a:p>
            <a:pPr algn="just">
              <a:defRPr/>
            </a:pPr>
            <a:endParaRPr lang="fr-FR" sz="2200">
              <a:latin typeface="+mj-lt"/>
            </a:endParaRPr>
          </a:p>
          <a:p>
            <a:pPr algn="just">
              <a:defRPr/>
            </a:pPr>
            <a:r>
              <a:rPr lang="fr-FR" sz="2400">
                <a:latin typeface="+mj-lt"/>
              </a:rPr>
              <a:t>« Le scénario pédagogique d’une formation décrit tout ce que l’apprenant et le formateur feront au cours d’une activité de formation, le </a:t>
            </a:r>
            <a:r>
              <a:rPr lang="fr-FR" sz="2400" b="1">
                <a:latin typeface="+mj-lt"/>
              </a:rPr>
              <a:t>matériel</a:t>
            </a:r>
            <a:r>
              <a:rPr lang="fr-FR" sz="2400">
                <a:latin typeface="+mj-lt"/>
              </a:rPr>
              <a:t> qu’ils utiliseront (documents, outils, appareils, etc.), les </a:t>
            </a:r>
            <a:r>
              <a:rPr lang="fr-FR" sz="2400" b="1">
                <a:latin typeface="+mj-lt"/>
              </a:rPr>
              <a:t>productions</a:t>
            </a:r>
            <a:r>
              <a:rPr lang="fr-FR" sz="2400">
                <a:latin typeface="+mj-lt"/>
              </a:rPr>
              <a:t> qu’ils feront, de même que les </a:t>
            </a:r>
            <a:r>
              <a:rPr lang="fr-FR" sz="2400" b="1">
                <a:latin typeface="+mj-lt"/>
              </a:rPr>
              <a:t>principes</a:t>
            </a:r>
            <a:r>
              <a:rPr lang="fr-FR" sz="2400">
                <a:latin typeface="+mj-lt"/>
              </a:rPr>
              <a:t> et les </a:t>
            </a:r>
            <a:r>
              <a:rPr lang="fr-FR" sz="2400" b="1">
                <a:latin typeface="+mj-lt"/>
              </a:rPr>
              <a:t>modalités</a:t>
            </a:r>
            <a:r>
              <a:rPr lang="fr-FR" sz="2400">
                <a:latin typeface="+mj-lt"/>
              </a:rPr>
              <a:t> qui régiront leurs activités respectives (modalité individuelle ou collaborative, durée, caractère obligatoire ou non de l’activité, possibilité de choix entre deux activités, principes de séquencement entre les activités, etc.). » (Basque, 2007)</a:t>
            </a:r>
            <a:endParaRPr sz="2800"/>
          </a:p>
        </p:txBody>
      </p:sp>
      <p:sp>
        <p:nvSpPr>
          <p:cNvPr id="330512104" name=" 330512103"/>
          <p:cNvSpPr/>
          <p:nvPr/>
        </p:nvSpPr>
        <p:spPr bwMode="auto">
          <a:xfrm>
            <a:off x="6096888" y="2603095"/>
            <a:ext cx="49606" cy="108276"/>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12204198" name="Titre 1"/>
          <p:cNvSpPr>
            <a:spLocks noGrp="1"/>
          </p:cNvSpPr>
          <p:nvPr>
            <p:ph type="title"/>
          </p:nvPr>
        </p:nvSpPr>
        <p:spPr bwMode="auto"/>
        <p:txBody>
          <a:bodyPr>
            <a:normAutofit/>
          </a:bodyPr>
          <a:lstStyle/>
          <a:p>
            <a:pPr>
              <a:defRPr/>
            </a:pPr>
            <a:r>
              <a:rPr lang="fr-CH"/>
              <a:t>Comment scénariser ?</a:t>
            </a:r>
            <a:endParaRPr lang="de-DE"/>
          </a:p>
        </p:txBody>
      </p:sp>
      <p:sp>
        <p:nvSpPr>
          <p:cNvPr id="1365187532" name="ZoneTexte 1365187531"/>
          <p:cNvSpPr txBox="1"/>
          <p:nvPr/>
        </p:nvSpPr>
        <p:spPr bwMode="auto">
          <a:xfrm>
            <a:off x="1552321" y="5113944"/>
            <a:ext cx="8292527" cy="137575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just">
              <a:defRPr/>
            </a:pPr>
            <a:r>
              <a:rPr lang="fr-FR" sz="2000">
                <a:latin typeface="Calibri Light"/>
              </a:rPr>
              <a:t>« L’intérêt d’un langage visuel est d’offrir des notations pour faciliter la </a:t>
            </a:r>
            <a:r>
              <a:rPr lang="fr-FR" sz="2000" b="1">
                <a:latin typeface="Calibri Light"/>
              </a:rPr>
              <a:t>production</a:t>
            </a:r>
            <a:r>
              <a:rPr lang="fr-FR" sz="2000">
                <a:latin typeface="Calibri Light"/>
              </a:rPr>
              <a:t>/la </a:t>
            </a:r>
            <a:r>
              <a:rPr lang="fr-FR" sz="2000" b="1">
                <a:latin typeface="Calibri Light"/>
              </a:rPr>
              <a:t>compréhension</a:t>
            </a:r>
            <a:r>
              <a:rPr lang="fr-FR" sz="2000">
                <a:latin typeface="Calibri Light"/>
              </a:rPr>
              <a:t> d’un modèle conceptuel, chaque représentation visuelle de ce modèle conceptuel étant basée sur l’une ou l’autre des notations offertes par le langage. » (Nodenot, 2007, p.86)</a:t>
            </a:r>
            <a:endParaRPr sz="2000">
              <a:highlight>
                <a:srgbClr val="FFFFFF"/>
              </a:highlight>
            </a:endParaRPr>
          </a:p>
        </p:txBody>
      </p:sp>
      <p:grpSp>
        <p:nvGrpSpPr>
          <p:cNvPr id="657328997" name="Groupe 657328996"/>
          <p:cNvGrpSpPr/>
          <p:nvPr/>
        </p:nvGrpSpPr>
        <p:grpSpPr bwMode="auto">
          <a:xfrm>
            <a:off x="433738" y="1430046"/>
            <a:ext cx="10890270" cy="3316756"/>
            <a:chOff x="0" y="0"/>
            <a:chExt cx="10890270" cy="3316756"/>
          </a:xfrm>
        </p:grpSpPr>
        <p:pic>
          <p:nvPicPr>
            <p:cNvPr id="19125949" name="Grafik 4"/>
            <p:cNvPicPr>
              <a:picLocks noChangeAspect="1"/>
            </p:cNvPicPr>
            <p:nvPr/>
          </p:nvPicPr>
          <p:blipFill>
            <a:blip r:embed="rId3"/>
            <a:srcRect t="44772" r="68263"/>
            <a:stretch/>
          </p:blipFill>
          <p:spPr bwMode="auto">
            <a:xfrm>
              <a:off x="1958437" y="0"/>
              <a:ext cx="2560752" cy="2957111"/>
            </a:xfrm>
            <a:prstGeom prst="rect">
              <a:avLst/>
            </a:prstGeom>
          </p:spPr>
        </p:pic>
        <p:pic>
          <p:nvPicPr>
            <p:cNvPr id="2127421230" name="Grafik 5"/>
            <p:cNvPicPr>
              <a:picLocks noChangeAspect="1"/>
            </p:cNvPicPr>
            <p:nvPr/>
          </p:nvPicPr>
          <p:blipFill>
            <a:blip r:embed="rId3"/>
            <a:srcRect l="77434" t="58888" r="4549" b="6569"/>
            <a:stretch/>
          </p:blipFill>
          <p:spPr bwMode="auto">
            <a:xfrm>
              <a:off x="4752298" y="228769"/>
              <a:ext cx="1767177" cy="2248324"/>
            </a:xfrm>
            <a:prstGeom prst="rect">
              <a:avLst/>
            </a:prstGeom>
          </p:spPr>
        </p:pic>
        <p:pic>
          <p:nvPicPr>
            <p:cNvPr id="360714152" name="Grafik 7"/>
            <p:cNvPicPr>
              <a:picLocks noChangeAspect="1"/>
            </p:cNvPicPr>
            <p:nvPr/>
          </p:nvPicPr>
          <p:blipFill>
            <a:blip r:embed="rId3"/>
            <a:srcRect l="67380" t="5582" r="7171" b="46862"/>
            <a:stretch/>
          </p:blipFill>
          <p:spPr bwMode="auto">
            <a:xfrm>
              <a:off x="0" y="73510"/>
              <a:ext cx="2063506" cy="2558842"/>
            </a:xfrm>
            <a:prstGeom prst="rect">
              <a:avLst/>
            </a:prstGeom>
          </p:spPr>
        </p:pic>
        <p:sp>
          <p:nvSpPr>
            <p:cNvPr id="1205702736" name="Textplatzhalter 2"/>
            <p:cNvSpPr txBox="1"/>
            <p:nvPr/>
          </p:nvSpPr>
          <p:spPr bwMode="auto">
            <a:xfrm>
              <a:off x="105067" y="2576544"/>
              <a:ext cx="1853368" cy="740209"/>
            </a:xfrm>
            <a:prstGeom prst="rect">
              <a:avLst/>
            </a:prstGeom>
            <a:grpFill/>
          </p:spPr>
          <p:txBody>
            <a:bodyPr anchor="ctr"/>
            <a:lstStyle>
              <a:lvl1pPr marL="342900" indent="-342900" algn="l" defTabSz="914400">
                <a:lnSpc>
                  <a:spcPct val="90000"/>
                </a:lnSpc>
                <a:spcBef>
                  <a:spcPts val="999"/>
                </a:spcBef>
                <a:buClr>
                  <a:srgbClr val="194184"/>
                </a:buClr>
                <a:buFont typeface="Wingdings"/>
                <a:buChar char="§"/>
                <a:defRPr sz="2500">
                  <a:solidFill>
                    <a:schemeClr val="tx1"/>
                  </a:solidFill>
                  <a:latin typeface="Arial"/>
                  <a:ea typeface="+mn-ea"/>
                  <a:cs typeface="Arial"/>
                </a:defRPr>
              </a:lvl1pPr>
              <a:lvl2pPr marL="742950" indent="-379411" algn="l" defTabSz="914400">
                <a:lnSpc>
                  <a:spcPct val="90000"/>
                </a:lnSpc>
                <a:spcBef>
                  <a:spcPts val="499"/>
                </a:spcBef>
                <a:buClr>
                  <a:schemeClr val="accent1"/>
                </a:buClr>
                <a:buFont typeface="Wingdings"/>
                <a:buChar char="§"/>
                <a:defRPr sz="2000">
                  <a:solidFill>
                    <a:schemeClr val="tx1"/>
                  </a:solidFill>
                  <a:latin typeface="Arial"/>
                  <a:ea typeface="+mn-ea"/>
                  <a:cs typeface="Arial"/>
                </a:defRPr>
              </a:lvl2pPr>
              <a:lvl3pPr marL="1143000" indent="-228600" algn="l" defTabSz="914400">
                <a:lnSpc>
                  <a:spcPct val="90000"/>
                </a:lnSpc>
                <a:spcBef>
                  <a:spcPts val="499"/>
                </a:spcBef>
                <a:buClr>
                  <a:schemeClr val="accent1"/>
                </a:buClr>
                <a:buFont typeface="Wingdings"/>
                <a:buChar char="§"/>
                <a:defRPr sz="2000">
                  <a:solidFill>
                    <a:schemeClr val="tx1"/>
                  </a:solidFill>
                  <a:latin typeface="Arial"/>
                  <a:ea typeface="+mn-ea"/>
                  <a:cs typeface="Arial"/>
                </a:defRPr>
              </a:lvl3pPr>
              <a:lvl4pPr marL="1600200" indent="-228600" algn="l" defTabSz="914400">
                <a:lnSpc>
                  <a:spcPct val="90000"/>
                </a:lnSpc>
                <a:spcBef>
                  <a:spcPts val="499"/>
                </a:spcBef>
                <a:buClr>
                  <a:schemeClr val="accent1"/>
                </a:buClr>
                <a:buFont typeface="Wingdings"/>
                <a:buChar char="§"/>
                <a:defRPr sz="1800">
                  <a:solidFill>
                    <a:schemeClr val="tx1"/>
                  </a:solidFill>
                  <a:latin typeface="Arial"/>
                  <a:ea typeface="+mn-ea"/>
                  <a:cs typeface="Arial"/>
                </a:defRPr>
              </a:lvl4pPr>
              <a:lvl5pPr marL="2057400" indent="-228600" algn="l" defTabSz="914400">
                <a:lnSpc>
                  <a:spcPct val="90000"/>
                </a:lnSpc>
                <a:spcBef>
                  <a:spcPts val="499"/>
                </a:spcBef>
                <a:buClr>
                  <a:schemeClr val="accent1"/>
                </a:buClr>
                <a:buFont typeface="Wingdings"/>
                <a:buChar char="§"/>
                <a:defRPr sz="1800">
                  <a:solidFill>
                    <a:schemeClr val="tx1"/>
                  </a:solidFill>
                  <a:latin typeface="Arial"/>
                  <a:ea typeface="+mn-ea"/>
                  <a:cs typeface="Arial"/>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0" indent="0" algn="ctr">
                <a:buNone/>
                <a:defRPr/>
              </a:pPr>
              <a:r>
                <a:rPr lang="fr-FR" sz="1600"/>
                <a:t>Ecrire un texte</a:t>
              </a:r>
              <a:endParaRPr sz="4800"/>
            </a:p>
          </p:txBody>
        </p:sp>
        <p:sp>
          <p:nvSpPr>
            <p:cNvPr id="2101568458" name="Textplatzhalter 2"/>
            <p:cNvSpPr txBox="1"/>
            <p:nvPr/>
          </p:nvSpPr>
          <p:spPr bwMode="auto">
            <a:xfrm>
              <a:off x="2272190" y="2576544"/>
              <a:ext cx="2063506" cy="704893"/>
            </a:xfrm>
            <a:prstGeom prst="rect">
              <a:avLst/>
            </a:prstGeom>
            <a:grpFill/>
          </p:spPr>
          <p:txBody>
            <a:bodyPr anchor="ctr"/>
            <a:lstStyle>
              <a:lvl1pPr marL="342900" indent="-342900" algn="l" defTabSz="914400">
                <a:lnSpc>
                  <a:spcPct val="90000"/>
                </a:lnSpc>
                <a:spcBef>
                  <a:spcPts val="999"/>
                </a:spcBef>
                <a:buClr>
                  <a:srgbClr val="194184"/>
                </a:buClr>
                <a:buFont typeface="Wingdings"/>
                <a:buChar char="§"/>
                <a:defRPr sz="2500">
                  <a:solidFill>
                    <a:schemeClr val="tx1"/>
                  </a:solidFill>
                  <a:latin typeface="Arial"/>
                  <a:ea typeface="+mn-ea"/>
                  <a:cs typeface="Arial"/>
                </a:defRPr>
              </a:lvl1pPr>
              <a:lvl2pPr marL="742950" indent="-379411" algn="l" defTabSz="914400">
                <a:lnSpc>
                  <a:spcPct val="90000"/>
                </a:lnSpc>
                <a:spcBef>
                  <a:spcPts val="499"/>
                </a:spcBef>
                <a:buClr>
                  <a:schemeClr val="accent1"/>
                </a:buClr>
                <a:buFont typeface="Wingdings"/>
                <a:buChar char="§"/>
                <a:defRPr sz="2000">
                  <a:solidFill>
                    <a:schemeClr val="tx1"/>
                  </a:solidFill>
                  <a:latin typeface="Arial"/>
                  <a:ea typeface="+mn-ea"/>
                  <a:cs typeface="Arial"/>
                </a:defRPr>
              </a:lvl2pPr>
              <a:lvl3pPr marL="1143000" indent="-228600" algn="l" defTabSz="914400">
                <a:lnSpc>
                  <a:spcPct val="90000"/>
                </a:lnSpc>
                <a:spcBef>
                  <a:spcPts val="499"/>
                </a:spcBef>
                <a:buClr>
                  <a:schemeClr val="accent1"/>
                </a:buClr>
                <a:buFont typeface="Wingdings"/>
                <a:buChar char="§"/>
                <a:defRPr sz="2000">
                  <a:solidFill>
                    <a:schemeClr val="tx1"/>
                  </a:solidFill>
                  <a:latin typeface="Arial"/>
                  <a:ea typeface="+mn-ea"/>
                  <a:cs typeface="Arial"/>
                </a:defRPr>
              </a:lvl3pPr>
              <a:lvl4pPr marL="1600200" indent="-228600" algn="l" defTabSz="914400">
                <a:lnSpc>
                  <a:spcPct val="90000"/>
                </a:lnSpc>
                <a:spcBef>
                  <a:spcPts val="499"/>
                </a:spcBef>
                <a:buClr>
                  <a:schemeClr val="accent1"/>
                </a:buClr>
                <a:buFont typeface="Wingdings"/>
                <a:buChar char="§"/>
                <a:defRPr sz="1800">
                  <a:solidFill>
                    <a:schemeClr val="tx1"/>
                  </a:solidFill>
                  <a:latin typeface="Arial"/>
                  <a:ea typeface="+mn-ea"/>
                  <a:cs typeface="Arial"/>
                </a:defRPr>
              </a:lvl4pPr>
              <a:lvl5pPr marL="2057400" indent="-228600" algn="l" defTabSz="914400">
                <a:lnSpc>
                  <a:spcPct val="90000"/>
                </a:lnSpc>
                <a:spcBef>
                  <a:spcPts val="499"/>
                </a:spcBef>
                <a:buClr>
                  <a:schemeClr val="accent1"/>
                </a:buClr>
                <a:buFont typeface="Wingdings"/>
                <a:buChar char="§"/>
                <a:defRPr sz="1800">
                  <a:solidFill>
                    <a:schemeClr val="tx1"/>
                  </a:solidFill>
                  <a:latin typeface="Arial"/>
                  <a:ea typeface="+mn-ea"/>
                  <a:cs typeface="Arial"/>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0" indent="0" algn="ctr">
                <a:spcBef>
                  <a:spcPts val="0"/>
                </a:spcBef>
                <a:buNone/>
                <a:defRPr/>
              </a:pPr>
              <a:r>
                <a:rPr lang="fr-FR" sz="1600"/>
                <a:t>Faire un tableau</a:t>
              </a:r>
              <a:endParaRPr sz="4800"/>
            </a:p>
            <a:p>
              <a:pPr marL="0" indent="0" algn="ctr">
                <a:spcBef>
                  <a:spcPts val="0"/>
                </a:spcBef>
                <a:buNone/>
                <a:defRPr/>
              </a:pPr>
              <a:r>
                <a:rPr lang="fr-FR" sz="1400"/>
                <a:t>(Basque, 2007)</a:t>
              </a:r>
              <a:endParaRPr sz="4800"/>
            </a:p>
          </p:txBody>
        </p:sp>
        <p:sp>
          <p:nvSpPr>
            <p:cNvPr id="572834588" name="Textplatzhalter 2"/>
            <p:cNvSpPr txBox="1"/>
            <p:nvPr/>
          </p:nvSpPr>
          <p:spPr bwMode="auto">
            <a:xfrm>
              <a:off x="4782556" y="2611863"/>
              <a:ext cx="1525088" cy="704893"/>
            </a:xfrm>
            <a:prstGeom prst="rect">
              <a:avLst/>
            </a:prstGeom>
            <a:grpFill/>
          </p:spPr>
          <p:txBody>
            <a:bodyPr/>
            <a:lstStyle>
              <a:lvl1pPr marL="342900" indent="-342900" algn="l" defTabSz="914400">
                <a:lnSpc>
                  <a:spcPct val="90000"/>
                </a:lnSpc>
                <a:spcBef>
                  <a:spcPts val="999"/>
                </a:spcBef>
                <a:buClr>
                  <a:srgbClr val="194184"/>
                </a:buClr>
                <a:buFont typeface="Wingdings"/>
                <a:buChar char="§"/>
                <a:defRPr sz="2500">
                  <a:solidFill>
                    <a:schemeClr val="tx1"/>
                  </a:solidFill>
                  <a:latin typeface="Arial"/>
                  <a:ea typeface="+mn-ea"/>
                  <a:cs typeface="Arial"/>
                </a:defRPr>
              </a:lvl1pPr>
              <a:lvl2pPr marL="742950" indent="-379411" algn="l" defTabSz="914400">
                <a:lnSpc>
                  <a:spcPct val="90000"/>
                </a:lnSpc>
                <a:spcBef>
                  <a:spcPts val="499"/>
                </a:spcBef>
                <a:buClr>
                  <a:schemeClr val="accent1"/>
                </a:buClr>
                <a:buFont typeface="Wingdings"/>
                <a:buChar char="§"/>
                <a:defRPr sz="2000">
                  <a:solidFill>
                    <a:schemeClr val="tx1"/>
                  </a:solidFill>
                  <a:latin typeface="Arial"/>
                  <a:ea typeface="+mn-ea"/>
                  <a:cs typeface="Arial"/>
                </a:defRPr>
              </a:lvl2pPr>
              <a:lvl3pPr marL="1143000" indent="-228600" algn="l" defTabSz="914400">
                <a:lnSpc>
                  <a:spcPct val="90000"/>
                </a:lnSpc>
                <a:spcBef>
                  <a:spcPts val="499"/>
                </a:spcBef>
                <a:buClr>
                  <a:schemeClr val="accent1"/>
                </a:buClr>
                <a:buFont typeface="Wingdings"/>
                <a:buChar char="§"/>
                <a:defRPr sz="2000">
                  <a:solidFill>
                    <a:schemeClr val="tx1"/>
                  </a:solidFill>
                  <a:latin typeface="Arial"/>
                  <a:ea typeface="+mn-ea"/>
                  <a:cs typeface="Arial"/>
                </a:defRPr>
              </a:lvl3pPr>
              <a:lvl4pPr marL="1600200" indent="-228600" algn="l" defTabSz="914400">
                <a:lnSpc>
                  <a:spcPct val="90000"/>
                </a:lnSpc>
                <a:spcBef>
                  <a:spcPts val="499"/>
                </a:spcBef>
                <a:buClr>
                  <a:schemeClr val="accent1"/>
                </a:buClr>
                <a:buFont typeface="Wingdings"/>
                <a:buChar char="§"/>
                <a:defRPr sz="1800">
                  <a:solidFill>
                    <a:schemeClr val="tx1"/>
                  </a:solidFill>
                  <a:latin typeface="Arial"/>
                  <a:ea typeface="+mn-ea"/>
                  <a:cs typeface="Arial"/>
                </a:defRPr>
              </a:lvl4pPr>
              <a:lvl5pPr marL="2057400" indent="-228600" algn="l" defTabSz="914400">
                <a:lnSpc>
                  <a:spcPct val="90000"/>
                </a:lnSpc>
                <a:spcBef>
                  <a:spcPts val="499"/>
                </a:spcBef>
                <a:buClr>
                  <a:schemeClr val="accent1"/>
                </a:buClr>
                <a:buFont typeface="Wingdings"/>
                <a:buChar char="§"/>
                <a:defRPr sz="1800">
                  <a:solidFill>
                    <a:schemeClr val="tx1"/>
                  </a:solidFill>
                  <a:latin typeface="Arial"/>
                  <a:ea typeface="+mn-ea"/>
                  <a:cs typeface="Arial"/>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0" indent="0" algn="ctr">
                <a:buNone/>
                <a:defRPr/>
              </a:pPr>
              <a:r>
                <a:rPr lang="fr-FR" sz="1600"/>
                <a:t>Scénariser à la main</a:t>
              </a:r>
              <a:endParaRPr sz="4800"/>
            </a:p>
          </p:txBody>
        </p:sp>
        <p:pic>
          <p:nvPicPr>
            <p:cNvPr id="1460867033" name="Image 16"/>
            <p:cNvPicPr>
              <a:picLocks noChangeAspect="1"/>
            </p:cNvPicPr>
            <p:nvPr/>
          </p:nvPicPr>
          <p:blipFill>
            <a:blip r:embed="rId4"/>
            <a:srcRect l="48898" t="20827" r="3033" b="28021"/>
            <a:stretch/>
          </p:blipFill>
          <p:spPr bwMode="auto">
            <a:xfrm>
              <a:off x="8656796" y="556518"/>
              <a:ext cx="2168622" cy="1924844"/>
            </a:xfrm>
            <a:prstGeom prst="rect">
              <a:avLst/>
            </a:prstGeom>
          </p:spPr>
        </p:pic>
        <p:pic>
          <p:nvPicPr>
            <p:cNvPr id="1653722882" name="Image 17"/>
            <p:cNvPicPr>
              <a:picLocks noChangeAspect="1"/>
            </p:cNvPicPr>
            <p:nvPr/>
          </p:nvPicPr>
          <p:blipFill>
            <a:blip r:embed="rId4"/>
            <a:srcRect l="1907" t="17351" r="56164" b="24203"/>
            <a:stretch/>
          </p:blipFill>
          <p:spPr bwMode="auto">
            <a:xfrm>
              <a:off x="6498793" y="323597"/>
              <a:ext cx="1933777" cy="2248324"/>
            </a:xfrm>
            <a:prstGeom prst="rect">
              <a:avLst/>
            </a:prstGeom>
          </p:spPr>
        </p:pic>
        <p:sp>
          <p:nvSpPr>
            <p:cNvPr id="123534347" name="Textplatzhalter 2"/>
            <p:cNvSpPr txBox="1"/>
            <p:nvPr/>
          </p:nvSpPr>
          <p:spPr bwMode="auto">
            <a:xfrm>
              <a:off x="6463966" y="2611863"/>
              <a:ext cx="1903755" cy="640906"/>
            </a:xfrm>
            <a:prstGeom prst="rect">
              <a:avLst/>
            </a:prstGeom>
            <a:grpFill/>
          </p:spPr>
          <p:txBody>
            <a:bodyPr/>
            <a:lstStyle>
              <a:lvl1pPr marL="342900" indent="-342900" algn="l" defTabSz="914400">
                <a:lnSpc>
                  <a:spcPct val="90000"/>
                </a:lnSpc>
                <a:spcBef>
                  <a:spcPts val="999"/>
                </a:spcBef>
                <a:buClr>
                  <a:srgbClr val="194184"/>
                </a:buClr>
                <a:buFont typeface="Wingdings"/>
                <a:buChar char="§"/>
                <a:defRPr sz="2500">
                  <a:solidFill>
                    <a:schemeClr val="tx1"/>
                  </a:solidFill>
                  <a:latin typeface="Arial"/>
                  <a:ea typeface="+mn-ea"/>
                  <a:cs typeface="Arial"/>
                </a:defRPr>
              </a:lvl1pPr>
              <a:lvl2pPr marL="742950" indent="-379411" algn="l" defTabSz="914400">
                <a:lnSpc>
                  <a:spcPct val="90000"/>
                </a:lnSpc>
                <a:spcBef>
                  <a:spcPts val="499"/>
                </a:spcBef>
                <a:buClr>
                  <a:schemeClr val="accent1"/>
                </a:buClr>
                <a:buFont typeface="Wingdings"/>
                <a:buChar char="§"/>
                <a:defRPr sz="2000">
                  <a:solidFill>
                    <a:schemeClr val="tx1"/>
                  </a:solidFill>
                  <a:latin typeface="Arial"/>
                  <a:ea typeface="+mn-ea"/>
                  <a:cs typeface="Arial"/>
                </a:defRPr>
              </a:lvl2pPr>
              <a:lvl3pPr marL="1143000" indent="-228600" algn="l" defTabSz="914400">
                <a:lnSpc>
                  <a:spcPct val="90000"/>
                </a:lnSpc>
                <a:spcBef>
                  <a:spcPts val="499"/>
                </a:spcBef>
                <a:buClr>
                  <a:schemeClr val="accent1"/>
                </a:buClr>
                <a:buFont typeface="Wingdings"/>
                <a:buChar char="§"/>
                <a:defRPr sz="2000">
                  <a:solidFill>
                    <a:schemeClr val="tx1"/>
                  </a:solidFill>
                  <a:latin typeface="Arial"/>
                  <a:ea typeface="+mn-ea"/>
                  <a:cs typeface="Arial"/>
                </a:defRPr>
              </a:lvl3pPr>
              <a:lvl4pPr marL="1600200" indent="-228600" algn="l" defTabSz="914400">
                <a:lnSpc>
                  <a:spcPct val="90000"/>
                </a:lnSpc>
                <a:spcBef>
                  <a:spcPts val="499"/>
                </a:spcBef>
                <a:buClr>
                  <a:schemeClr val="accent1"/>
                </a:buClr>
                <a:buFont typeface="Wingdings"/>
                <a:buChar char="§"/>
                <a:defRPr sz="1800">
                  <a:solidFill>
                    <a:schemeClr val="tx1"/>
                  </a:solidFill>
                  <a:latin typeface="Arial"/>
                  <a:ea typeface="+mn-ea"/>
                  <a:cs typeface="Arial"/>
                </a:defRPr>
              </a:lvl4pPr>
              <a:lvl5pPr marL="2057400" indent="-228600" algn="l" defTabSz="914400">
                <a:lnSpc>
                  <a:spcPct val="90000"/>
                </a:lnSpc>
                <a:spcBef>
                  <a:spcPts val="499"/>
                </a:spcBef>
                <a:buClr>
                  <a:schemeClr val="accent1"/>
                </a:buClr>
                <a:buFont typeface="Wingdings"/>
                <a:buChar char="§"/>
                <a:defRPr sz="1800">
                  <a:solidFill>
                    <a:schemeClr val="tx1"/>
                  </a:solidFill>
                  <a:latin typeface="Arial"/>
                  <a:ea typeface="+mn-ea"/>
                  <a:cs typeface="Arial"/>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0" indent="0" algn="ctr">
                <a:buNone/>
                <a:defRPr/>
              </a:pPr>
              <a:r>
                <a:rPr lang="fr-FR" sz="1600"/>
                <a:t>Créer un schéma</a:t>
              </a:r>
              <a:endParaRPr sz="4800"/>
            </a:p>
          </p:txBody>
        </p:sp>
        <p:sp>
          <p:nvSpPr>
            <p:cNvPr id="2028415729" name="Textplatzhalter 2"/>
            <p:cNvSpPr txBox="1"/>
            <p:nvPr/>
          </p:nvSpPr>
          <p:spPr bwMode="auto">
            <a:xfrm>
              <a:off x="8597239" y="2608059"/>
              <a:ext cx="2293030" cy="640903"/>
            </a:xfrm>
            <a:prstGeom prst="rect">
              <a:avLst/>
            </a:prstGeom>
            <a:grpFill/>
          </p:spPr>
          <p:txBody>
            <a:bodyPr/>
            <a:lstStyle>
              <a:lvl1pPr marL="342900" indent="-342900" algn="l" defTabSz="914400">
                <a:lnSpc>
                  <a:spcPct val="90000"/>
                </a:lnSpc>
                <a:spcBef>
                  <a:spcPts val="999"/>
                </a:spcBef>
                <a:buClr>
                  <a:srgbClr val="194184"/>
                </a:buClr>
                <a:buFont typeface="Wingdings"/>
                <a:buChar char="§"/>
                <a:defRPr sz="2500">
                  <a:solidFill>
                    <a:schemeClr val="tx1"/>
                  </a:solidFill>
                  <a:latin typeface="Arial"/>
                  <a:ea typeface="+mn-ea"/>
                  <a:cs typeface="Arial"/>
                </a:defRPr>
              </a:lvl1pPr>
              <a:lvl2pPr marL="742950" indent="-379411" algn="l" defTabSz="914400">
                <a:lnSpc>
                  <a:spcPct val="90000"/>
                </a:lnSpc>
                <a:spcBef>
                  <a:spcPts val="499"/>
                </a:spcBef>
                <a:buClr>
                  <a:schemeClr val="accent1"/>
                </a:buClr>
                <a:buFont typeface="Wingdings"/>
                <a:buChar char="§"/>
                <a:defRPr sz="2000">
                  <a:solidFill>
                    <a:schemeClr val="tx1"/>
                  </a:solidFill>
                  <a:latin typeface="Arial"/>
                  <a:ea typeface="+mn-ea"/>
                  <a:cs typeface="Arial"/>
                </a:defRPr>
              </a:lvl2pPr>
              <a:lvl3pPr marL="1143000" indent="-228600" algn="l" defTabSz="914400">
                <a:lnSpc>
                  <a:spcPct val="90000"/>
                </a:lnSpc>
                <a:spcBef>
                  <a:spcPts val="499"/>
                </a:spcBef>
                <a:buClr>
                  <a:schemeClr val="accent1"/>
                </a:buClr>
                <a:buFont typeface="Wingdings"/>
                <a:buChar char="§"/>
                <a:defRPr sz="2000">
                  <a:solidFill>
                    <a:schemeClr val="tx1"/>
                  </a:solidFill>
                  <a:latin typeface="Arial"/>
                  <a:ea typeface="+mn-ea"/>
                  <a:cs typeface="Arial"/>
                </a:defRPr>
              </a:lvl3pPr>
              <a:lvl4pPr marL="1600200" indent="-228600" algn="l" defTabSz="914400">
                <a:lnSpc>
                  <a:spcPct val="90000"/>
                </a:lnSpc>
                <a:spcBef>
                  <a:spcPts val="499"/>
                </a:spcBef>
                <a:buClr>
                  <a:schemeClr val="accent1"/>
                </a:buClr>
                <a:buFont typeface="Wingdings"/>
                <a:buChar char="§"/>
                <a:defRPr sz="1800">
                  <a:solidFill>
                    <a:schemeClr val="tx1"/>
                  </a:solidFill>
                  <a:latin typeface="Arial"/>
                  <a:ea typeface="+mn-ea"/>
                  <a:cs typeface="Arial"/>
                </a:defRPr>
              </a:lvl4pPr>
              <a:lvl5pPr marL="2057400" indent="-228600" algn="l" defTabSz="914400">
                <a:lnSpc>
                  <a:spcPct val="90000"/>
                </a:lnSpc>
                <a:spcBef>
                  <a:spcPts val="499"/>
                </a:spcBef>
                <a:buClr>
                  <a:schemeClr val="accent1"/>
                </a:buClr>
                <a:buFont typeface="Wingdings"/>
                <a:buChar char="§"/>
                <a:defRPr sz="1800">
                  <a:solidFill>
                    <a:schemeClr val="tx1"/>
                  </a:solidFill>
                  <a:latin typeface="Arial"/>
                  <a:ea typeface="+mn-ea"/>
                  <a:cs typeface="Arial"/>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0" indent="0" algn="ctr">
                <a:buNone/>
                <a:defRPr/>
              </a:pPr>
              <a:r>
                <a:rPr lang="fr-FR" sz="1600"/>
                <a:t>Réaliser une carte conceptuelle</a:t>
              </a:r>
              <a:endParaRPr sz="4800"/>
            </a:p>
          </p:txBody>
        </p:sp>
        <p:sp>
          <p:nvSpPr>
            <p:cNvPr id="917768055" name="Rectangle 917768054"/>
            <p:cNvSpPr/>
            <p:nvPr/>
          </p:nvSpPr>
          <p:spPr bwMode="auto">
            <a:xfrm>
              <a:off x="9563639" y="2048944"/>
              <a:ext cx="84993" cy="218859"/>
            </a:xfrm>
            <a:prstGeom prst="rect">
              <a:avLst/>
            </a:prstGeom>
            <a:grpFill/>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sz="26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normAutofit/>
          </a:bodyPr>
          <a:lstStyle/>
          <a:p>
            <a:pPr>
              <a:defRPr/>
            </a:pPr>
            <a:r>
              <a:rPr lang="fr-CH"/>
              <a:t>Les différents niveaux de granularité</a:t>
            </a:r>
            <a:endParaRPr lang="de-DE"/>
          </a:p>
        </p:txBody>
      </p:sp>
      <p:sp>
        <p:nvSpPr>
          <p:cNvPr id="3" name="Espace réservé du texte 2"/>
          <p:cNvSpPr>
            <a:spLocks noGrp="1"/>
          </p:cNvSpPr>
          <p:nvPr>
            <p:ph type="body" sz="quarter" idx="13"/>
          </p:nvPr>
        </p:nvSpPr>
        <p:spPr bwMode="auto">
          <a:xfrm>
            <a:off x="537411" y="1318704"/>
            <a:ext cx="11028947" cy="4139121"/>
          </a:xfrm>
        </p:spPr>
        <p:txBody>
          <a:bodyPr lIns="91440" tIns="45720" rIns="91440" bIns="45720" anchor="t"/>
          <a:lstStyle/>
          <a:p>
            <a:pPr algn="just">
              <a:defRPr/>
            </a:pPr>
            <a:r>
              <a:rPr lang="fr-FR" sz="3200">
                <a:latin typeface="+mj-lt"/>
              </a:rPr>
              <a:t>Trois niveaux de granularité </a:t>
            </a:r>
            <a:r>
              <a:rPr lang="fr-FR" sz="1600">
                <a:latin typeface="Calibri Light"/>
              </a:rPr>
              <a:t>(</a:t>
            </a:r>
            <a:r>
              <a:rPr lang="fr-FR" sz="1600">
                <a:latin typeface="+mj-lt"/>
              </a:rPr>
              <a:t>Pernin et Lejeune, 2004</a:t>
            </a:r>
            <a:r>
              <a:rPr lang="fr-FR" sz="1600" b="0" i="0" u="none" strike="noStrike" cap="none" spc="0">
                <a:solidFill>
                  <a:schemeClr val="tx1"/>
                </a:solidFill>
                <a:latin typeface="Calibri Light"/>
                <a:ea typeface="Calibri Light"/>
                <a:cs typeface="Calibri Light"/>
              </a:rPr>
              <a:t>, cité par Villiot-Leclercq, 2007, p.26</a:t>
            </a:r>
            <a:r>
              <a:rPr lang="fr-FR" sz="1600">
                <a:latin typeface="Calibri Light"/>
              </a:rPr>
              <a:t>)</a:t>
            </a:r>
            <a:endParaRPr/>
          </a:p>
          <a:p>
            <a:pPr lvl="1" algn="just">
              <a:defRPr/>
            </a:pPr>
            <a:endParaRPr lang="fr-FR" sz="2800">
              <a:latin typeface="+mj-lt"/>
            </a:endParaRPr>
          </a:p>
          <a:p>
            <a:pPr lvl="1" algn="just">
              <a:defRPr/>
            </a:pPr>
            <a:r>
              <a:rPr lang="fr-FR" sz="2400">
                <a:latin typeface="+mj-lt"/>
              </a:rPr>
              <a:t>Macro : un cours ou un module</a:t>
            </a:r>
            <a:endParaRPr/>
          </a:p>
          <a:p>
            <a:pPr lvl="1" algn="just">
              <a:defRPr/>
            </a:pPr>
            <a:endParaRPr lang="fr-FR" sz="2400">
              <a:latin typeface="+mj-lt"/>
            </a:endParaRPr>
          </a:p>
          <a:p>
            <a:pPr lvl="1" algn="just">
              <a:defRPr/>
            </a:pPr>
            <a:r>
              <a:rPr lang="fr-FR" sz="2400">
                <a:latin typeface="+mj-lt"/>
              </a:rPr>
              <a:t>Intermédiaire : une séquence d’activité</a:t>
            </a:r>
            <a:endParaRPr/>
          </a:p>
          <a:p>
            <a:pPr lvl="1" algn="just">
              <a:defRPr/>
            </a:pPr>
            <a:endParaRPr lang="fr-FR" sz="2400">
              <a:latin typeface="+mj-lt"/>
            </a:endParaRPr>
          </a:p>
          <a:p>
            <a:pPr lvl="1" algn="just">
              <a:defRPr/>
            </a:pPr>
            <a:r>
              <a:rPr lang="fr-FR" sz="2400">
                <a:latin typeface="+mj-lt"/>
              </a:rPr>
              <a:t>Micro : une activité</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CH"/>
              <a:t>Pourquoi scénariser ? </a:t>
            </a:r>
            <a:endParaRPr/>
          </a:p>
        </p:txBody>
      </p:sp>
      <p:sp>
        <p:nvSpPr>
          <p:cNvPr id="31" name="Textfeld 2"/>
          <p:cNvSpPr txBox="1"/>
          <p:nvPr/>
        </p:nvSpPr>
        <p:spPr bwMode="auto">
          <a:xfrm>
            <a:off x="537411" y="1193232"/>
            <a:ext cx="2560320" cy="400110"/>
          </a:xfrm>
          <a:prstGeom prst="rect">
            <a:avLst/>
          </a:prstGeom>
          <a:noFill/>
        </p:spPr>
        <p:txBody>
          <a:bodyPr wrap="square" rtlCol="0">
            <a:spAutoFit/>
          </a:bodyPr>
          <a:lstStyle/>
          <a:p>
            <a:pPr>
              <a:defRPr/>
            </a:pPr>
            <a:r>
              <a:rPr lang="de-CH" sz="2000" b="1" i="1">
                <a:solidFill>
                  <a:schemeClr val="accent1">
                    <a:lumMod val="50000"/>
                  </a:schemeClr>
                </a:solidFill>
                <a:latin typeface="Arial"/>
                <a:ea typeface="+mj-ea"/>
                <a:cs typeface="Arial"/>
              </a:rPr>
              <a:t>Pour l’institution</a:t>
            </a:r>
          </a:p>
        </p:txBody>
      </p:sp>
      <p:sp>
        <p:nvSpPr>
          <p:cNvPr id="32" name="Textplatzhalter 2"/>
          <p:cNvSpPr txBox="1"/>
          <p:nvPr/>
        </p:nvSpPr>
        <p:spPr bwMode="auto">
          <a:xfrm>
            <a:off x="704554" y="4180656"/>
            <a:ext cx="2560320" cy="872372"/>
          </a:xfrm>
          <a:prstGeom prst="rect">
            <a:avLst/>
          </a:prstGeom>
        </p:spPr>
        <p:txBody>
          <a:bodyPr/>
          <a:lstStyle>
            <a:lvl1pPr marL="342900" indent="-342900" algn="l" defTabSz="914400">
              <a:lnSpc>
                <a:spcPct val="90000"/>
              </a:lnSpc>
              <a:spcBef>
                <a:spcPts val="1000"/>
              </a:spcBef>
              <a:buClr>
                <a:srgbClr val="194184"/>
              </a:buClr>
              <a:buFont typeface="Wingdings"/>
              <a:buChar char="§"/>
              <a:defRPr sz="2500">
                <a:solidFill>
                  <a:schemeClr val="tx1"/>
                </a:solidFill>
                <a:latin typeface="Arial"/>
                <a:ea typeface="+mn-ea"/>
                <a:cs typeface="Arial"/>
              </a:defRPr>
            </a:lvl1pPr>
            <a:lvl2pPr marL="742950" indent="-379412" algn="l" defTabSz="914400">
              <a:lnSpc>
                <a:spcPct val="90000"/>
              </a:lnSpc>
              <a:spcBef>
                <a:spcPts val="500"/>
              </a:spcBef>
              <a:buClr>
                <a:schemeClr val="accent1"/>
              </a:buClr>
              <a:buFont typeface="Wingdings"/>
              <a:buChar char="§"/>
              <a:defRPr sz="2000">
                <a:solidFill>
                  <a:schemeClr val="tx1"/>
                </a:solidFill>
                <a:latin typeface="Arial"/>
                <a:ea typeface="+mn-ea"/>
                <a:cs typeface="Arial"/>
              </a:defRPr>
            </a:lvl2pPr>
            <a:lvl3pPr marL="1143000" indent="-228600" algn="l" defTabSz="914400">
              <a:lnSpc>
                <a:spcPct val="90000"/>
              </a:lnSpc>
              <a:spcBef>
                <a:spcPts val="500"/>
              </a:spcBef>
              <a:buClr>
                <a:schemeClr val="accent1"/>
              </a:buClr>
              <a:buFont typeface="Wingdings"/>
              <a:buChar char="§"/>
              <a:defRPr sz="2000">
                <a:solidFill>
                  <a:schemeClr val="tx1"/>
                </a:solidFill>
                <a:latin typeface="Arial"/>
                <a:ea typeface="+mn-ea"/>
                <a:cs typeface="Arial"/>
              </a:defRPr>
            </a:lvl3pPr>
            <a:lvl4pPr marL="1600200" indent="-228600" algn="l" defTabSz="914400">
              <a:lnSpc>
                <a:spcPct val="90000"/>
              </a:lnSpc>
              <a:spcBef>
                <a:spcPts val="500"/>
              </a:spcBef>
              <a:buClr>
                <a:schemeClr val="accent1"/>
              </a:buClr>
              <a:buFont typeface="Wingdings"/>
              <a:buChar char="§"/>
              <a:defRPr sz="1800">
                <a:solidFill>
                  <a:schemeClr val="tx1"/>
                </a:solidFill>
                <a:latin typeface="Arial"/>
                <a:ea typeface="+mn-ea"/>
                <a:cs typeface="Arial"/>
              </a:defRPr>
            </a:lvl4pPr>
            <a:lvl5pPr marL="2057400" indent="-228600" algn="l" defTabSz="914400">
              <a:lnSpc>
                <a:spcPct val="90000"/>
              </a:lnSpc>
              <a:spcBef>
                <a:spcPts val="500"/>
              </a:spcBef>
              <a:buClr>
                <a:schemeClr val="accent1"/>
              </a:buClr>
              <a:buFont typeface="Wingdings"/>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defRPr/>
            </a:pPr>
            <a:r>
              <a:rPr lang="fr-FR" sz="1800">
                <a:latin typeface="+mj-lt"/>
              </a:rPr>
              <a:t>Prendre connaissance, s’informer du contenu des différents modules</a:t>
            </a:r>
            <a:endParaRPr/>
          </a:p>
        </p:txBody>
      </p:sp>
      <p:sp>
        <p:nvSpPr>
          <p:cNvPr id="33" name="Textplatzhalter 2"/>
          <p:cNvSpPr txBox="1"/>
          <p:nvPr/>
        </p:nvSpPr>
        <p:spPr bwMode="auto">
          <a:xfrm>
            <a:off x="8536868" y="4253423"/>
            <a:ext cx="2442764" cy="690962"/>
          </a:xfrm>
          <a:prstGeom prst="rect">
            <a:avLst/>
          </a:prstGeom>
        </p:spPr>
        <p:txBody>
          <a:bodyPr/>
          <a:lstStyle>
            <a:defPPr>
              <a:defRPr lang="fr-FR"/>
            </a:defPPr>
            <a:lvl1pPr indent="0" algn="ctr">
              <a:lnSpc>
                <a:spcPct val="90000"/>
              </a:lnSpc>
              <a:spcBef>
                <a:spcPts val="1000"/>
              </a:spcBef>
              <a:buClr>
                <a:srgbClr val="194184"/>
              </a:buClr>
              <a:buFont typeface="Wingdings"/>
              <a:buNone/>
              <a:defRPr>
                <a:latin typeface="+mj-lt"/>
                <a:cs typeface="Arial"/>
              </a:defRPr>
            </a:lvl1pPr>
            <a:lvl2pPr marL="742950" indent="-379412">
              <a:lnSpc>
                <a:spcPct val="90000"/>
              </a:lnSpc>
              <a:spcBef>
                <a:spcPts val="500"/>
              </a:spcBef>
              <a:buClr>
                <a:schemeClr val="accent1"/>
              </a:buClr>
              <a:buFont typeface="Wingdings"/>
              <a:buChar char="§"/>
              <a:defRPr sz="2000">
                <a:latin typeface="Arial"/>
                <a:cs typeface="Arial"/>
              </a:defRPr>
            </a:lvl2pPr>
            <a:lvl3pPr marL="1143000" indent="-228600">
              <a:lnSpc>
                <a:spcPct val="90000"/>
              </a:lnSpc>
              <a:spcBef>
                <a:spcPts val="500"/>
              </a:spcBef>
              <a:buClr>
                <a:schemeClr val="accent1"/>
              </a:buClr>
              <a:buFont typeface="Wingdings"/>
              <a:buChar char="§"/>
              <a:defRPr sz="2000">
                <a:latin typeface="Arial"/>
                <a:cs typeface="Arial"/>
              </a:defRPr>
            </a:lvl3pPr>
            <a:lvl4pPr marL="1600200" indent="-228600">
              <a:lnSpc>
                <a:spcPct val="90000"/>
              </a:lnSpc>
              <a:spcBef>
                <a:spcPts val="500"/>
              </a:spcBef>
              <a:buClr>
                <a:schemeClr val="accent1"/>
              </a:buClr>
              <a:buFont typeface="Wingdings"/>
              <a:buChar char="§"/>
              <a:defRPr>
                <a:latin typeface="Arial"/>
                <a:cs typeface="Arial"/>
              </a:defRPr>
            </a:lvl4pPr>
            <a:lvl5pPr marL="2057400" indent="-228600">
              <a:lnSpc>
                <a:spcPct val="90000"/>
              </a:lnSpc>
              <a:spcBef>
                <a:spcPts val="500"/>
              </a:spcBef>
              <a:buClr>
                <a:schemeClr val="accent1"/>
              </a:buClr>
              <a:buFont typeface="Wingdings"/>
              <a:buChar char="§"/>
              <a:defRPr>
                <a:latin typeface="Arial"/>
                <a:cs typeface="Aria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defRPr/>
            </a:pPr>
            <a:r>
              <a:rPr lang="fr-FR"/>
              <a:t>Communiquer à propos d’une formation</a:t>
            </a:r>
            <a:endParaRPr/>
          </a:p>
        </p:txBody>
      </p:sp>
      <p:sp>
        <p:nvSpPr>
          <p:cNvPr id="34" name="Textplatzhalter 2"/>
          <p:cNvSpPr txBox="1"/>
          <p:nvPr/>
        </p:nvSpPr>
        <p:spPr bwMode="auto">
          <a:xfrm>
            <a:off x="4837105" y="4271361"/>
            <a:ext cx="2130225" cy="690962"/>
          </a:xfrm>
          <a:prstGeom prst="rect">
            <a:avLst/>
          </a:prstGeom>
        </p:spPr>
        <p:txBody>
          <a:bodyPr/>
          <a:lstStyle>
            <a:defPPr>
              <a:defRPr lang="fr-FR"/>
            </a:defPPr>
            <a:lvl1pPr indent="0" algn="ctr">
              <a:lnSpc>
                <a:spcPct val="90000"/>
              </a:lnSpc>
              <a:spcBef>
                <a:spcPts val="1000"/>
              </a:spcBef>
              <a:buClr>
                <a:srgbClr val="194184"/>
              </a:buClr>
              <a:buFont typeface="Wingdings"/>
              <a:buNone/>
              <a:defRPr>
                <a:latin typeface="+mj-lt"/>
                <a:cs typeface="Arial"/>
              </a:defRPr>
            </a:lvl1pPr>
            <a:lvl2pPr marL="742950" indent="-379412">
              <a:lnSpc>
                <a:spcPct val="90000"/>
              </a:lnSpc>
              <a:spcBef>
                <a:spcPts val="500"/>
              </a:spcBef>
              <a:buClr>
                <a:schemeClr val="accent1"/>
              </a:buClr>
              <a:buFont typeface="Wingdings"/>
              <a:buChar char="§"/>
              <a:defRPr sz="2000">
                <a:latin typeface="Arial"/>
                <a:cs typeface="Arial"/>
              </a:defRPr>
            </a:lvl2pPr>
            <a:lvl3pPr marL="1143000" indent="-228600">
              <a:lnSpc>
                <a:spcPct val="90000"/>
              </a:lnSpc>
              <a:spcBef>
                <a:spcPts val="500"/>
              </a:spcBef>
              <a:buClr>
                <a:schemeClr val="accent1"/>
              </a:buClr>
              <a:buFont typeface="Wingdings"/>
              <a:buChar char="§"/>
              <a:defRPr sz="2000">
                <a:latin typeface="Arial"/>
                <a:cs typeface="Arial"/>
              </a:defRPr>
            </a:lvl3pPr>
            <a:lvl4pPr marL="1600200" indent="-228600">
              <a:lnSpc>
                <a:spcPct val="90000"/>
              </a:lnSpc>
              <a:spcBef>
                <a:spcPts val="500"/>
              </a:spcBef>
              <a:buClr>
                <a:schemeClr val="accent1"/>
              </a:buClr>
              <a:buFont typeface="Wingdings"/>
              <a:buChar char="§"/>
              <a:defRPr>
                <a:latin typeface="Arial"/>
                <a:cs typeface="Arial"/>
              </a:defRPr>
            </a:lvl4pPr>
            <a:lvl5pPr marL="2057400" indent="-228600">
              <a:lnSpc>
                <a:spcPct val="90000"/>
              </a:lnSpc>
              <a:spcBef>
                <a:spcPts val="500"/>
              </a:spcBef>
              <a:buClr>
                <a:schemeClr val="accent1"/>
              </a:buClr>
              <a:buFont typeface="Wingdings"/>
              <a:buChar char="§"/>
              <a:defRPr>
                <a:latin typeface="Arial"/>
                <a:cs typeface="Aria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defRPr/>
            </a:pPr>
            <a:r>
              <a:rPr lang="fr-FR"/>
              <a:t>Garantir la cohérence du cursus</a:t>
            </a:r>
            <a:endParaRPr/>
          </a:p>
        </p:txBody>
      </p:sp>
      <p:pic>
        <p:nvPicPr>
          <p:cNvPr id="13" name="Image 12"/>
          <p:cNvPicPr>
            <a:picLocks noChangeAspect="1"/>
          </p:cNvPicPr>
          <p:nvPr/>
        </p:nvPicPr>
        <p:blipFill>
          <a:blip r:embed="rId2"/>
          <a:srcRect l="1426" t="4371" r="67216" b="55020"/>
          <a:stretch/>
        </p:blipFill>
        <p:spPr bwMode="auto">
          <a:xfrm>
            <a:off x="871697" y="2238396"/>
            <a:ext cx="1965992" cy="1800032"/>
          </a:xfrm>
          <a:prstGeom prst="rect">
            <a:avLst/>
          </a:prstGeom>
        </p:spPr>
      </p:pic>
      <p:pic>
        <p:nvPicPr>
          <p:cNvPr id="35" name="Image 34"/>
          <p:cNvPicPr>
            <a:picLocks noChangeAspect="1"/>
          </p:cNvPicPr>
          <p:nvPr/>
        </p:nvPicPr>
        <p:blipFill>
          <a:blip r:embed="rId2"/>
          <a:srcRect l="55487" t="6758" r="2409" b="50329"/>
          <a:stretch/>
        </p:blipFill>
        <p:spPr bwMode="auto">
          <a:xfrm>
            <a:off x="8536868" y="2172733"/>
            <a:ext cx="2369813" cy="1707698"/>
          </a:xfrm>
          <a:prstGeom prst="rect">
            <a:avLst/>
          </a:prstGeom>
        </p:spPr>
      </p:pic>
      <p:pic>
        <p:nvPicPr>
          <p:cNvPr id="36" name="Image 35"/>
          <p:cNvPicPr>
            <a:picLocks noChangeAspect="1"/>
          </p:cNvPicPr>
          <p:nvPr/>
        </p:nvPicPr>
        <p:blipFill>
          <a:blip r:embed="rId2"/>
          <a:srcRect l="30706" t="50124" r="27188" b="6962"/>
          <a:stretch/>
        </p:blipFill>
        <p:spPr bwMode="auto">
          <a:xfrm>
            <a:off x="4489587" y="2014737"/>
            <a:ext cx="2808324" cy="20236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CH"/>
              <a:t>Pourquoi scénariser ? </a:t>
            </a:r>
            <a:endParaRPr/>
          </a:p>
        </p:txBody>
      </p:sp>
      <p:sp>
        <p:nvSpPr>
          <p:cNvPr id="31" name="Textfeld 2"/>
          <p:cNvSpPr txBox="1"/>
          <p:nvPr/>
        </p:nvSpPr>
        <p:spPr bwMode="auto">
          <a:xfrm>
            <a:off x="537411" y="1145607"/>
            <a:ext cx="2560320" cy="400110"/>
          </a:xfrm>
          <a:prstGeom prst="rect">
            <a:avLst/>
          </a:prstGeom>
          <a:noFill/>
        </p:spPr>
        <p:txBody>
          <a:bodyPr wrap="square" rtlCol="0">
            <a:spAutoFit/>
          </a:bodyPr>
          <a:lstStyle/>
          <a:p>
            <a:pPr>
              <a:defRPr/>
            </a:pPr>
            <a:r>
              <a:rPr lang="de-CH" sz="2000" b="1" i="1">
                <a:solidFill>
                  <a:schemeClr val="accent1">
                    <a:lumMod val="50000"/>
                  </a:schemeClr>
                </a:solidFill>
                <a:latin typeface="Arial"/>
                <a:ea typeface="+mj-ea"/>
                <a:cs typeface="Arial"/>
              </a:rPr>
              <a:t>Pour l’enseignant.e</a:t>
            </a:r>
          </a:p>
        </p:txBody>
      </p:sp>
      <p:sp>
        <p:nvSpPr>
          <p:cNvPr id="32" name="Textplatzhalter 2"/>
          <p:cNvSpPr txBox="1"/>
          <p:nvPr/>
        </p:nvSpPr>
        <p:spPr bwMode="auto">
          <a:xfrm>
            <a:off x="675979" y="3462350"/>
            <a:ext cx="2560320" cy="586685"/>
          </a:xfrm>
          <a:prstGeom prst="rect">
            <a:avLst/>
          </a:prstGeom>
        </p:spPr>
        <p:txBody>
          <a:bodyPr anchor="ctr"/>
          <a:lstStyle>
            <a:lvl1pPr marL="342900" indent="-342900" algn="l" defTabSz="914400">
              <a:lnSpc>
                <a:spcPct val="90000"/>
              </a:lnSpc>
              <a:spcBef>
                <a:spcPts val="1000"/>
              </a:spcBef>
              <a:buClr>
                <a:srgbClr val="194184"/>
              </a:buClr>
              <a:buFont typeface="Wingdings"/>
              <a:buChar char="§"/>
              <a:defRPr sz="2500">
                <a:solidFill>
                  <a:schemeClr val="tx1"/>
                </a:solidFill>
                <a:latin typeface="Arial"/>
                <a:ea typeface="+mn-ea"/>
                <a:cs typeface="Arial"/>
              </a:defRPr>
            </a:lvl1pPr>
            <a:lvl2pPr marL="742950" indent="-379412" algn="l" defTabSz="914400">
              <a:lnSpc>
                <a:spcPct val="90000"/>
              </a:lnSpc>
              <a:spcBef>
                <a:spcPts val="500"/>
              </a:spcBef>
              <a:buClr>
                <a:schemeClr val="accent1"/>
              </a:buClr>
              <a:buFont typeface="Wingdings"/>
              <a:buChar char="§"/>
              <a:defRPr sz="2000">
                <a:solidFill>
                  <a:schemeClr val="tx1"/>
                </a:solidFill>
                <a:latin typeface="Arial"/>
                <a:ea typeface="+mn-ea"/>
                <a:cs typeface="Arial"/>
              </a:defRPr>
            </a:lvl2pPr>
            <a:lvl3pPr marL="1143000" indent="-228600" algn="l" defTabSz="914400">
              <a:lnSpc>
                <a:spcPct val="90000"/>
              </a:lnSpc>
              <a:spcBef>
                <a:spcPts val="500"/>
              </a:spcBef>
              <a:buClr>
                <a:schemeClr val="accent1"/>
              </a:buClr>
              <a:buFont typeface="Wingdings"/>
              <a:buChar char="§"/>
              <a:defRPr sz="2000">
                <a:solidFill>
                  <a:schemeClr val="tx1"/>
                </a:solidFill>
                <a:latin typeface="Arial"/>
                <a:ea typeface="+mn-ea"/>
                <a:cs typeface="Arial"/>
              </a:defRPr>
            </a:lvl3pPr>
            <a:lvl4pPr marL="1600200" indent="-228600" algn="l" defTabSz="914400">
              <a:lnSpc>
                <a:spcPct val="90000"/>
              </a:lnSpc>
              <a:spcBef>
                <a:spcPts val="500"/>
              </a:spcBef>
              <a:buClr>
                <a:schemeClr val="accent1"/>
              </a:buClr>
              <a:buFont typeface="Wingdings"/>
              <a:buChar char="§"/>
              <a:defRPr sz="1800">
                <a:solidFill>
                  <a:schemeClr val="tx1"/>
                </a:solidFill>
                <a:latin typeface="Arial"/>
                <a:ea typeface="+mn-ea"/>
                <a:cs typeface="Arial"/>
              </a:defRPr>
            </a:lvl4pPr>
            <a:lvl5pPr marL="2057400" indent="-228600" algn="l" defTabSz="914400">
              <a:lnSpc>
                <a:spcPct val="90000"/>
              </a:lnSpc>
              <a:spcBef>
                <a:spcPts val="500"/>
              </a:spcBef>
              <a:buClr>
                <a:schemeClr val="accent1"/>
              </a:buClr>
              <a:buFont typeface="Wingdings"/>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defRPr/>
            </a:pPr>
            <a:r>
              <a:rPr lang="fr-FR" sz="1800">
                <a:latin typeface="+mj-lt"/>
              </a:rPr>
              <a:t>Faire des choix</a:t>
            </a:r>
            <a:endParaRPr/>
          </a:p>
        </p:txBody>
      </p:sp>
      <p:sp>
        <p:nvSpPr>
          <p:cNvPr id="33" name="Textplatzhalter 2"/>
          <p:cNvSpPr txBox="1"/>
          <p:nvPr/>
        </p:nvSpPr>
        <p:spPr bwMode="auto">
          <a:xfrm>
            <a:off x="8508293" y="3358073"/>
            <a:ext cx="2442764" cy="690962"/>
          </a:xfrm>
          <a:prstGeom prst="rect">
            <a:avLst/>
          </a:prstGeom>
        </p:spPr>
        <p:txBody>
          <a:bodyPr/>
          <a:lstStyle>
            <a:defPPr>
              <a:defRPr lang="fr-FR"/>
            </a:defPPr>
            <a:lvl1pPr indent="0" algn="ctr">
              <a:lnSpc>
                <a:spcPct val="90000"/>
              </a:lnSpc>
              <a:spcBef>
                <a:spcPts val="1000"/>
              </a:spcBef>
              <a:buClr>
                <a:srgbClr val="194184"/>
              </a:buClr>
              <a:buFont typeface="Wingdings"/>
              <a:buNone/>
              <a:defRPr>
                <a:latin typeface="+mj-lt"/>
                <a:cs typeface="Arial"/>
              </a:defRPr>
            </a:lvl1pPr>
            <a:lvl2pPr marL="742950" indent="-379412">
              <a:lnSpc>
                <a:spcPct val="90000"/>
              </a:lnSpc>
              <a:spcBef>
                <a:spcPts val="500"/>
              </a:spcBef>
              <a:buClr>
                <a:schemeClr val="accent1"/>
              </a:buClr>
              <a:buFont typeface="Wingdings"/>
              <a:buChar char="§"/>
              <a:defRPr sz="2000">
                <a:latin typeface="Arial"/>
                <a:cs typeface="Arial"/>
              </a:defRPr>
            </a:lvl2pPr>
            <a:lvl3pPr marL="1143000" indent="-228600">
              <a:lnSpc>
                <a:spcPct val="90000"/>
              </a:lnSpc>
              <a:spcBef>
                <a:spcPts val="500"/>
              </a:spcBef>
              <a:buClr>
                <a:schemeClr val="accent1"/>
              </a:buClr>
              <a:buFont typeface="Wingdings"/>
              <a:buChar char="§"/>
              <a:defRPr sz="2000">
                <a:latin typeface="Arial"/>
                <a:cs typeface="Arial"/>
              </a:defRPr>
            </a:lvl3pPr>
            <a:lvl4pPr marL="1600200" indent="-228600">
              <a:lnSpc>
                <a:spcPct val="90000"/>
              </a:lnSpc>
              <a:spcBef>
                <a:spcPts val="500"/>
              </a:spcBef>
              <a:buClr>
                <a:schemeClr val="accent1"/>
              </a:buClr>
              <a:buFont typeface="Wingdings"/>
              <a:buChar char="§"/>
              <a:defRPr>
                <a:latin typeface="Arial"/>
                <a:cs typeface="Arial"/>
              </a:defRPr>
            </a:lvl4pPr>
            <a:lvl5pPr marL="2057400" indent="-228600">
              <a:lnSpc>
                <a:spcPct val="90000"/>
              </a:lnSpc>
              <a:spcBef>
                <a:spcPts val="500"/>
              </a:spcBef>
              <a:buClr>
                <a:schemeClr val="accent1"/>
              </a:buClr>
              <a:buFont typeface="Wingdings"/>
              <a:buChar char="§"/>
              <a:defRPr>
                <a:latin typeface="Arial"/>
                <a:cs typeface="Aria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defRPr/>
            </a:pPr>
            <a:r>
              <a:rPr lang="fr-FR"/>
              <a:t>Garantir la cohérence du module</a:t>
            </a:r>
            <a:endParaRPr/>
          </a:p>
        </p:txBody>
      </p:sp>
      <p:sp>
        <p:nvSpPr>
          <p:cNvPr id="34" name="Textplatzhalter 2"/>
          <p:cNvSpPr txBox="1"/>
          <p:nvPr/>
        </p:nvSpPr>
        <p:spPr bwMode="auto">
          <a:xfrm>
            <a:off x="4808530" y="3371647"/>
            <a:ext cx="2130225" cy="695326"/>
          </a:xfrm>
          <a:prstGeom prst="rect">
            <a:avLst/>
          </a:prstGeom>
        </p:spPr>
        <p:txBody>
          <a:bodyPr anchor="ctr"/>
          <a:lstStyle>
            <a:defPPr>
              <a:defRPr lang="fr-FR"/>
            </a:defPPr>
            <a:lvl1pPr indent="0" algn="ctr">
              <a:lnSpc>
                <a:spcPct val="90000"/>
              </a:lnSpc>
              <a:spcBef>
                <a:spcPts val="1000"/>
              </a:spcBef>
              <a:buClr>
                <a:srgbClr val="194184"/>
              </a:buClr>
              <a:buFont typeface="Wingdings"/>
              <a:buNone/>
              <a:defRPr>
                <a:latin typeface="+mj-lt"/>
                <a:cs typeface="Arial"/>
              </a:defRPr>
            </a:lvl1pPr>
            <a:lvl2pPr marL="742950" indent="-379412">
              <a:lnSpc>
                <a:spcPct val="90000"/>
              </a:lnSpc>
              <a:spcBef>
                <a:spcPts val="500"/>
              </a:spcBef>
              <a:buClr>
                <a:schemeClr val="accent1"/>
              </a:buClr>
              <a:buFont typeface="Wingdings"/>
              <a:buChar char="§"/>
              <a:defRPr sz="2000">
                <a:latin typeface="Arial"/>
                <a:cs typeface="Arial"/>
              </a:defRPr>
            </a:lvl2pPr>
            <a:lvl3pPr marL="1143000" indent="-228600">
              <a:lnSpc>
                <a:spcPct val="90000"/>
              </a:lnSpc>
              <a:spcBef>
                <a:spcPts val="500"/>
              </a:spcBef>
              <a:buClr>
                <a:schemeClr val="accent1"/>
              </a:buClr>
              <a:buFont typeface="Wingdings"/>
              <a:buChar char="§"/>
              <a:defRPr sz="2000">
                <a:latin typeface="Arial"/>
                <a:cs typeface="Arial"/>
              </a:defRPr>
            </a:lvl3pPr>
            <a:lvl4pPr marL="1600200" indent="-228600">
              <a:lnSpc>
                <a:spcPct val="90000"/>
              </a:lnSpc>
              <a:spcBef>
                <a:spcPts val="500"/>
              </a:spcBef>
              <a:buClr>
                <a:schemeClr val="accent1"/>
              </a:buClr>
              <a:buFont typeface="Wingdings"/>
              <a:buChar char="§"/>
              <a:defRPr>
                <a:latin typeface="Arial"/>
                <a:cs typeface="Arial"/>
              </a:defRPr>
            </a:lvl4pPr>
            <a:lvl5pPr marL="2057400" indent="-228600">
              <a:lnSpc>
                <a:spcPct val="90000"/>
              </a:lnSpc>
              <a:spcBef>
                <a:spcPts val="500"/>
              </a:spcBef>
              <a:buClr>
                <a:schemeClr val="accent1"/>
              </a:buClr>
              <a:buFont typeface="Wingdings"/>
              <a:buChar char="§"/>
              <a:defRPr>
                <a:latin typeface="Arial"/>
                <a:cs typeface="Aria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defRPr/>
            </a:pPr>
            <a:r>
              <a:rPr lang="fr-FR"/>
              <a:t>Anticiper</a:t>
            </a:r>
            <a:endParaRPr/>
          </a:p>
        </p:txBody>
      </p:sp>
      <p:grpSp>
        <p:nvGrpSpPr>
          <p:cNvPr id="10" name="Gruppieren 10"/>
          <p:cNvGrpSpPr/>
          <p:nvPr/>
        </p:nvGrpSpPr>
        <p:grpSpPr bwMode="auto">
          <a:xfrm>
            <a:off x="851955" y="1473927"/>
            <a:ext cx="1962446" cy="1909148"/>
            <a:chOff x="3374788" y="1499487"/>
            <a:chExt cx="3540381" cy="3346854"/>
          </a:xfrm>
        </p:grpSpPr>
        <p:grpSp>
          <p:nvGrpSpPr>
            <p:cNvPr id="11" name="Gruppieren 9"/>
            <p:cNvGrpSpPr/>
            <p:nvPr/>
          </p:nvGrpSpPr>
          <p:grpSpPr bwMode="auto">
            <a:xfrm>
              <a:off x="3374788" y="1499487"/>
              <a:ext cx="3473485" cy="3346854"/>
              <a:chOff x="3374788" y="1499487"/>
              <a:chExt cx="3473485" cy="3346854"/>
            </a:xfrm>
          </p:grpSpPr>
          <p:pic>
            <p:nvPicPr>
              <p:cNvPr id="14" name="Grafik 5"/>
              <p:cNvPicPr>
                <a:picLocks noChangeAspect="1"/>
              </p:cNvPicPr>
              <p:nvPr/>
            </p:nvPicPr>
            <p:blipFill>
              <a:blip r:embed="rId2"/>
              <a:srcRect l="2846" t="8890" r="72101" b="57777"/>
              <a:stretch/>
            </p:blipFill>
            <p:spPr bwMode="auto">
              <a:xfrm>
                <a:off x="3793787" y="2560341"/>
                <a:ext cx="3054486" cy="2286000"/>
              </a:xfrm>
              <a:prstGeom prst="rect">
                <a:avLst/>
              </a:prstGeom>
            </p:spPr>
          </p:pic>
          <p:sp>
            <p:nvSpPr>
              <p:cNvPr id="15" name="Textfeld 6"/>
              <p:cNvSpPr txBox="1"/>
              <p:nvPr/>
            </p:nvSpPr>
            <p:spPr bwMode="auto">
              <a:xfrm>
                <a:off x="3374788" y="2386226"/>
                <a:ext cx="398833" cy="865336"/>
              </a:xfrm>
              <a:prstGeom prst="rect">
                <a:avLst/>
              </a:prstGeom>
              <a:noFill/>
            </p:spPr>
            <p:txBody>
              <a:bodyPr wrap="square" rtlCol="0">
                <a:spAutoFit/>
              </a:bodyPr>
              <a:lstStyle/>
              <a:p>
                <a:pPr>
                  <a:defRPr/>
                </a:pPr>
                <a:r>
                  <a:rPr lang="de-CH" sz="3200" b="1">
                    <a:latin typeface="Arial"/>
                    <a:cs typeface="Arial"/>
                  </a:rPr>
                  <a:t>?</a:t>
                </a:r>
                <a:endParaRPr lang="de-CH" sz="2400" b="1">
                  <a:latin typeface="Arial"/>
                  <a:cs typeface="Arial"/>
                </a:endParaRPr>
              </a:p>
            </p:txBody>
          </p:sp>
          <p:sp>
            <p:nvSpPr>
              <p:cNvPr id="16" name="Textfeld 7"/>
              <p:cNvSpPr txBox="1"/>
              <p:nvPr/>
            </p:nvSpPr>
            <p:spPr bwMode="auto">
              <a:xfrm>
                <a:off x="4779810" y="1499487"/>
                <a:ext cx="692624" cy="865336"/>
              </a:xfrm>
              <a:prstGeom prst="rect">
                <a:avLst/>
              </a:prstGeom>
              <a:noFill/>
            </p:spPr>
            <p:txBody>
              <a:bodyPr wrap="square" rtlCol="0">
                <a:spAutoFit/>
              </a:bodyPr>
              <a:lstStyle/>
              <a:p>
                <a:pPr>
                  <a:defRPr/>
                </a:pPr>
                <a:r>
                  <a:rPr lang="de-CH" sz="3200" b="1">
                    <a:latin typeface="Arial"/>
                    <a:cs typeface="Arial"/>
                  </a:rPr>
                  <a:t>?</a:t>
                </a:r>
                <a:endParaRPr lang="de-CH" sz="2400" b="1">
                  <a:latin typeface="Arial"/>
                  <a:cs typeface="Arial"/>
                </a:endParaRPr>
              </a:p>
            </p:txBody>
          </p:sp>
        </p:grpSp>
        <p:sp>
          <p:nvSpPr>
            <p:cNvPr id="12" name="Textfeld 8"/>
            <p:cNvSpPr txBox="1"/>
            <p:nvPr/>
          </p:nvSpPr>
          <p:spPr bwMode="auto">
            <a:xfrm>
              <a:off x="6516336" y="2646026"/>
              <a:ext cx="398833" cy="865336"/>
            </a:xfrm>
            <a:prstGeom prst="rect">
              <a:avLst/>
            </a:prstGeom>
            <a:noFill/>
          </p:spPr>
          <p:txBody>
            <a:bodyPr wrap="square" rtlCol="0">
              <a:spAutoFit/>
            </a:bodyPr>
            <a:lstStyle/>
            <a:p>
              <a:pPr>
                <a:defRPr/>
              </a:pPr>
              <a:r>
                <a:rPr lang="de-CH" sz="3200" b="1">
                  <a:latin typeface="Arial"/>
                  <a:cs typeface="Arial"/>
                </a:rPr>
                <a:t>?</a:t>
              </a:r>
              <a:endParaRPr lang="de-CH" sz="2400" b="1">
                <a:latin typeface="Arial"/>
                <a:cs typeface="Arial"/>
              </a:endParaRPr>
            </a:p>
          </p:txBody>
        </p:sp>
      </p:grpSp>
      <p:pic>
        <p:nvPicPr>
          <p:cNvPr id="17" name="Grafik 13"/>
          <p:cNvPicPr>
            <a:picLocks noChangeAspect="1"/>
          </p:cNvPicPr>
          <p:nvPr/>
        </p:nvPicPr>
        <p:blipFill>
          <a:blip r:embed="rId3"/>
          <a:srcRect l="32776" t="3777" r="38719" b="49414"/>
          <a:stretch/>
        </p:blipFill>
        <p:spPr bwMode="auto">
          <a:xfrm>
            <a:off x="8813313" y="1432639"/>
            <a:ext cx="1868507" cy="1725891"/>
          </a:xfrm>
          <a:prstGeom prst="rect">
            <a:avLst/>
          </a:prstGeom>
        </p:spPr>
      </p:pic>
      <p:pic>
        <p:nvPicPr>
          <p:cNvPr id="18" name="Grafik 23"/>
          <p:cNvPicPr>
            <a:picLocks noChangeAspect="1"/>
          </p:cNvPicPr>
          <p:nvPr/>
        </p:nvPicPr>
        <p:blipFill>
          <a:blip r:embed="rId4"/>
          <a:srcRect l="29549" r="24587" b="17212"/>
          <a:stretch/>
        </p:blipFill>
        <p:spPr bwMode="auto">
          <a:xfrm>
            <a:off x="4656043" y="1149480"/>
            <a:ext cx="2442764" cy="2480226"/>
          </a:xfrm>
          <a:prstGeom prst="rect">
            <a:avLst/>
          </a:prstGeom>
        </p:spPr>
      </p:pic>
      <p:sp>
        <p:nvSpPr>
          <p:cNvPr id="19" name="Textplatzhalter 2"/>
          <p:cNvSpPr txBox="1"/>
          <p:nvPr/>
        </p:nvSpPr>
        <p:spPr bwMode="auto">
          <a:xfrm>
            <a:off x="491024" y="4098990"/>
            <a:ext cx="3047324" cy="1285083"/>
          </a:xfrm>
          <a:prstGeom prst="rect">
            <a:avLst/>
          </a:prstGeom>
        </p:spPr>
        <p:txBody>
          <a:bodyPr/>
          <a:lstStyle>
            <a:lvl1pPr marL="342900" indent="-342900" algn="l" defTabSz="914400">
              <a:lnSpc>
                <a:spcPct val="90000"/>
              </a:lnSpc>
              <a:spcBef>
                <a:spcPts val="1000"/>
              </a:spcBef>
              <a:buClr>
                <a:srgbClr val="194184"/>
              </a:buClr>
              <a:buFont typeface="Wingdings"/>
              <a:buChar char="§"/>
              <a:defRPr sz="2500">
                <a:solidFill>
                  <a:schemeClr val="tx1"/>
                </a:solidFill>
                <a:latin typeface="Arial"/>
                <a:ea typeface="+mn-ea"/>
                <a:cs typeface="Arial"/>
              </a:defRPr>
            </a:lvl1pPr>
            <a:lvl2pPr marL="742950" indent="-379412" algn="l" defTabSz="914400">
              <a:lnSpc>
                <a:spcPct val="90000"/>
              </a:lnSpc>
              <a:spcBef>
                <a:spcPts val="500"/>
              </a:spcBef>
              <a:buClr>
                <a:schemeClr val="accent1"/>
              </a:buClr>
              <a:buFont typeface="Wingdings"/>
              <a:buChar char="§"/>
              <a:defRPr sz="2000">
                <a:solidFill>
                  <a:schemeClr val="tx1"/>
                </a:solidFill>
                <a:latin typeface="Arial"/>
                <a:ea typeface="+mn-ea"/>
                <a:cs typeface="Arial"/>
              </a:defRPr>
            </a:lvl2pPr>
            <a:lvl3pPr marL="1143000" indent="-228600" algn="l" defTabSz="914400">
              <a:lnSpc>
                <a:spcPct val="90000"/>
              </a:lnSpc>
              <a:spcBef>
                <a:spcPts val="500"/>
              </a:spcBef>
              <a:buClr>
                <a:schemeClr val="accent1"/>
              </a:buClr>
              <a:buFont typeface="Wingdings"/>
              <a:buChar char="§"/>
              <a:defRPr sz="2000">
                <a:solidFill>
                  <a:schemeClr val="tx1"/>
                </a:solidFill>
                <a:latin typeface="Arial"/>
                <a:ea typeface="+mn-ea"/>
                <a:cs typeface="Arial"/>
              </a:defRPr>
            </a:lvl3pPr>
            <a:lvl4pPr marL="1600200" indent="-228600" algn="l" defTabSz="914400">
              <a:lnSpc>
                <a:spcPct val="90000"/>
              </a:lnSpc>
              <a:spcBef>
                <a:spcPts val="500"/>
              </a:spcBef>
              <a:buClr>
                <a:schemeClr val="accent1"/>
              </a:buClr>
              <a:buFont typeface="Wingdings"/>
              <a:buChar char="§"/>
              <a:defRPr sz="1800">
                <a:solidFill>
                  <a:schemeClr val="tx1"/>
                </a:solidFill>
                <a:latin typeface="Arial"/>
                <a:ea typeface="+mn-ea"/>
                <a:cs typeface="Arial"/>
              </a:defRPr>
            </a:lvl4pPr>
            <a:lvl5pPr marL="2057400" indent="-228600" algn="l" defTabSz="914400">
              <a:lnSpc>
                <a:spcPct val="90000"/>
              </a:lnSpc>
              <a:spcBef>
                <a:spcPts val="500"/>
              </a:spcBef>
              <a:buClr>
                <a:schemeClr val="accent1"/>
              </a:buClr>
              <a:buFont typeface="Wingdings"/>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just">
              <a:spcBef>
                <a:spcPts val="0"/>
              </a:spcBef>
              <a:spcAft>
                <a:spcPts val="0"/>
              </a:spcAft>
              <a:buNone/>
              <a:defRPr/>
            </a:pPr>
            <a:r>
              <a:rPr lang="fr-FR" sz="1200">
                <a:latin typeface="+mj-lt"/>
              </a:rPr>
              <a:t>Le recours au scénario pédagogique permet de réintroduire la réflexion pédagogique dans la planification des activités d’enseignement et d’apprentissage, de replacer l’apprentissage au centre du processus.</a:t>
            </a:r>
            <a:endParaRPr/>
          </a:p>
          <a:p>
            <a:pPr marL="0" indent="0" algn="just">
              <a:spcBef>
                <a:spcPts val="0"/>
              </a:spcBef>
              <a:spcAft>
                <a:spcPts val="0"/>
              </a:spcAft>
              <a:buNone/>
              <a:defRPr/>
            </a:pPr>
            <a:endParaRPr lang="fr-FR" sz="1200">
              <a:latin typeface="+mj-lt"/>
            </a:endParaRPr>
          </a:p>
          <a:p>
            <a:pPr marL="0" indent="0" algn="ctr">
              <a:spcBef>
                <a:spcPts val="0"/>
              </a:spcBef>
              <a:spcAft>
                <a:spcPts val="0"/>
              </a:spcAft>
              <a:buNone/>
              <a:defRPr/>
            </a:pPr>
            <a:r>
              <a:rPr lang="fr-FR" sz="1200">
                <a:latin typeface="+mj-lt"/>
              </a:rPr>
              <a:t>(Peter, Le Pallec et Vantroys, 2007, p.1)</a:t>
            </a:r>
            <a:endParaRPr/>
          </a:p>
        </p:txBody>
      </p:sp>
      <p:sp>
        <p:nvSpPr>
          <p:cNvPr id="20" name="Textplatzhalter 2"/>
          <p:cNvSpPr txBox="1"/>
          <p:nvPr/>
        </p:nvSpPr>
        <p:spPr bwMode="auto">
          <a:xfrm>
            <a:off x="4293594" y="4047788"/>
            <a:ext cx="3152715" cy="1737973"/>
          </a:xfrm>
          <a:prstGeom prst="rect">
            <a:avLst/>
          </a:prstGeom>
        </p:spPr>
        <p:txBody>
          <a:bodyPr/>
          <a:lstStyle>
            <a:defPPr>
              <a:defRPr lang="fr-FR"/>
            </a:defPPr>
            <a:lvl1pPr indent="0" algn="just">
              <a:lnSpc>
                <a:spcPct val="90000"/>
              </a:lnSpc>
              <a:spcBef>
                <a:spcPts val="0"/>
              </a:spcBef>
              <a:spcAft>
                <a:spcPts val="0"/>
              </a:spcAft>
              <a:buClr>
                <a:srgbClr val="194184"/>
              </a:buClr>
              <a:buFont typeface="Wingdings"/>
              <a:buNone/>
              <a:defRPr sz="1400">
                <a:latin typeface="+mj-lt"/>
                <a:cs typeface="Arial"/>
              </a:defRPr>
            </a:lvl1pPr>
            <a:lvl2pPr marL="742950" indent="-379412">
              <a:lnSpc>
                <a:spcPct val="90000"/>
              </a:lnSpc>
              <a:spcBef>
                <a:spcPts val="500"/>
              </a:spcBef>
              <a:buClr>
                <a:schemeClr val="accent1"/>
              </a:buClr>
              <a:buFont typeface="Wingdings"/>
              <a:buChar char="§"/>
              <a:defRPr sz="2000">
                <a:latin typeface="Arial"/>
                <a:cs typeface="Arial"/>
              </a:defRPr>
            </a:lvl2pPr>
            <a:lvl3pPr marL="1143000" indent="-228600">
              <a:lnSpc>
                <a:spcPct val="90000"/>
              </a:lnSpc>
              <a:spcBef>
                <a:spcPts val="500"/>
              </a:spcBef>
              <a:buClr>
                <a:schemeClr val="accent1"/>
              </a:buClr>
              <a:buFont typeface="Wingdings"/>
              <a:buChar char="§"/>
              <a:defRPr sz="2000">
                <a:latin typeface="Arial"/>
                <a:cs typeface="Arial"/>
              </a:defRPr>
            </a:lvl3pPr>
            <a:lvl4pPr marL="1600200" indent="-228600">
              <a:lnSpc>
                <a:spcPct val="90000"/>
              </a:lnSpc>
              <a:spcBef>
                <a:spcPts val="500"/>
              </a:spcBef>
              <a:buClr>
                <a:schemeClr val="accent1"/>
              </a:buClr>
              <a:buFont typeface="Wingdings"/>
              <a:buChar char="§"/>
              <a:defRPr>
                <a:latin typeface="Arial"/>
                <a:cs typeface="Arial"/>
              </a:defRPr>
            </a:lvl4pPr>
            <a:lvl5pPr marL="2057400" indent="-228600">
              <a:lnSpc>
                <a:spcPct val="90000"/>
              </a:lnSpc>
              <a:spcBef>
                <a:spcPts val="500"/>
              </a:spcBef>
              <a:buClr>
                <a:schemeClr val="accent1"/>
              </a:buClr>
              <a:buFont typeface="Wingdings"/>
              <a:buChar char="§"/>
              <a:defRPr>
                <a:latin typeface="Arial"/>
                <a:cs typeface="Aria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defRPr/>
            </a:pPr>
            <a:r>
              <a:rPr lang="fr-FR" sz="1200"/>
              <a:t>« Alors qu’il est classique d’aborder l’analyse d’une formation en s’inscrivant dans une démarche rétrospective qui porte a posteriori sur son déroulement ou ses résultats, il peut être utile, complémentairement, d’anticiper les conséquences de certaines décisions (...). »</a:t>
            </a:r>
            <a:endParaRPr/>
          </a:p>
          <a:p>
            <a:pPr algn="ctr">
              <a:defRPr/>
            </a:pPr>
            <a:endParaRPr lang="fr-FR" sz="1200"/>
          </a:p>
          <a:p>
            <a:pPr algn="ctr">
              <a:defRPr/>
            </a:pPr>
            <a:r>
              <a:rPr lang="fr-FR" sz="1200"/>
              <a:t>(Quintin, Depover et Degache, 2005, p.336)</a:t>
            </a:r>
            <a:endParaRPr/>
          </a:p>
        </p:txBody>
      </p:sp>
      <p:sp>
        <p:nvSpPr>
          <p:cNvPr id="21" name="Textplatzhalter 2"/>
          <p:cNvSpPr txBox="1"/>
          <p:nvPr/>
        </p:nvSpPr>
        <p:spPr bwMode="auto">
          <a:xfrm>
            <a:off x="7825957" y="4019214"/>
            <a:ext cx="3993892" cy="1766548"/>
          </a:xfrm>
          <a:prstGeom prst="rect">
            <a:avLst/>
          </a:prstGeom>
        </p:spPr>
        <p:txBody>
          <a:bodyPr/>
          <a:lstStyle>
            <a:defPPr>
              <a:defRPr lang="fr-FR"/>
            </a:defPPr>
            <a:lvl1pPr indent="0" algn="ctr">
              <a:lnSpc>
                <a:spcPct val="90000"/>
              </a:lnSpc>
              <a:spcBef>
                <a:spcPts val="0"/>
              </a:spcBef>
              <a:spcAft>
                <a:spcPts val="0"/>
              </a:spcAft>
              <a:buClr>
                <a:srgbClr val="194184"/>
              </a:buClr>
              <a:buFont typeface="Wingdings"/>
              <a:buNone/>
              <a:defRPr sz="1400">
                <a:latin typeface="+mj-lt"/>
                <a:cs typeface="Arial"/>
              </a:defRPr>
            </a:lvl1pPr>
            <a:lvl2pPr marL="742950" indent="-379412">
              <a:lnSpc>
                <a:spcPct val="90000"/>
              </a:lnSpc>
              <a:spcBef>
                <a:spcPts val="500"/>
              </a:spcBef>
              <a:buClr>
                <a:schemeClr val="accent1"/>
              </a:buClr>
              <a:buFont typeface="Wingdings"/>
              <a:buChar char="§"/>
              <a:defRPr sz="2000">
                <a:latin typeface="Arial"/>
                <a:cs typeface="Arial"/>
              </a:defRPr>
            </a:lvl2pPr>
            <a:lvl3pPr marL="1143000" indent="-228600">
              <a:lnSpc>
                <a:spcPct val="90000"/>
              </a:lnSpc>
              <a:spcBef>
                <a:spcPts val="500"/>
              </a:spcBef>
              <a:buClr>
                <a:schemeClr val="accent1"/>
              </a:buClr>
              <a:buFont typeface="Wingdings"/>
              <a:buChar char="§"/>
              <a:defRPr sz="2000">
                <a:latin typeface="Arial"/>
                <a:cs typeface="Arial"/>
              </a:defRPr>
            </a:lvl3pPr>
            <a:lvl4pPr marL="1600200" indent="-228600">
              <a:lnSpc>
                <a:spcPct val="90000"/>
              </a:lnSpc>
              <a:spcBef>
                <a:spcPts val="500"/>
              </a:spcBef>
              <a:buClr>
                <a:schemeClr val="accent1"/>
              </a:buClr>
              <a:buFont typeface="Wingdings"/>
              <a:buChar char="§"/>
              <a:defRPr>
                <a:latin typeface="Arial"/>
                <a:cs typeface="Arial"/>
              </a:defRPr>
            </a:lvl4pPr>
            <a:lvl5pPr marL="2057400" indent="-228600">
              <a:lnSpc>
                <a:spcPct val="90000"/>
              </a:lnSpc>
              <a:spcBef>
                <a:spcPts val="500"/>
              </a:spcBef>
              <a:buClr>
                <a:schemeClr val="accent1"/>
              </a:buClr>
              <a:buFont typeface="Wingdings"/>
              <a:buChar char="§"/>
              <a:defRPr>
                <a:latin typeface="Arial"/>
                <a:cs typeface="Aria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lgn="just">
              <a:defRPr/>
            </a:pPr>
            <a:r>
              <a:rPr lang="fr-FR" sz="1200"/>
              <a:t>« Cependant, si le scénario permet d’organiser, d’orchestrer un parcours d’apprentissage en fonction des intentions pédagogiques, il est aussi un moyen pour mettre en relation de façon cohérente des acteurs, des activités, des ressources, des outils et des services au cours du processus d’apprentissage. De fait, le scénario pédagogique se présente pour l’enseignant comme un outil d’accompagnement (…) structurant qui peut intervenir à différents niveaux (…). »</a:t>
            </a:r>
            <a:endParaRPr/>
          </a:p>
          <a:p>
            <a:pPr algn="just">
              <a:defRPr/>
            </a:pPr>
            <a:endParaRPr lang="fr-FR" sz="1200"/>
          </a:p>
          <a:p>
            <a:pPr>
              <a:defRPr/>
            </a:pPr>
            <a:r>
              <a:rPr lang="fr-FR" sz="1200"/>
              <a:t>(Villiot-Leclercq, 2007, p.26)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CH"/>
              <a:t>Pourquoi scénariser ? </a:t>
            </a:r>
            <a:endParaRPr/>
          </a:p>
        </p:txBody>
      </p:sp>
      <p:sp>
        <p:nvSpPr>
          <p:cNvPr id="31" name="Textfeld 2"/>
          <p:cNvSpPr txBox="1"/>
          <p:nvPr/>
        </p:nvSpPr>
        <p:spPr bwMode="auto">
          <a:xfrm>
            <a:off x="537411" y="1145607"/>
            <a:ext cx="2560320" cy="400110"/>
          </a:xfrm>
          <a:prstGeom prst="rect">
            <a:avLst/>
          </a:prstGeom>
          <a:noFill/>
        </p:spPr>
        <p:txBody>
          <a:bodyPr wrap="square" rtlCol="0">
            <a:spAutoFit/>
          </a:bodyPr>
          <a:lstStyle/>
          <a:p>
            <a:pPr>
              <a:defRPr/>
            </a:pPr>
            <a:r>
              <a:rPr lang="de-CH" sz="2000" b="1" i="1">
                <a:solidFill>
                  <a:schemeClr val="accent1">
                    <a:lumMod val="50000"/>
                  </a:schemeClr>
                </a:solidFill>
                <a:latin typeface="Arial"/>
                <a:ea typeface="+mj-ea"/>
                <a:cs typeface="Arial"/>
              </a:rPr>
              <a:t>Pour l’étudiant.e</a:t>
            </a:r>
          </a:p>
        </p:txBody>
      </p:sp>
      <p:sp>
        <p:nvSpPr>
          <p:cNvPr id="32" name="Textplatzhalter 2"/>
          <p:cNvSpPr txBox="1"/>
          <p:nvPr/>
        </p:nvSpPr>
        <p:spPr bwMode="auto">
          <a:xfrm>
            <a:off x="666453" y="4176725"/>
            <a:ext cx="2560320" cy="586685"/>
          </a:xfrm>
          <a:prstGeom prst="rect">
            <a:avLst/>
          </a:prstGeom>
        </p:spPr>
        <p:txBody>
          <a:bodyPr anchor="ctr"/>
          <a:lstStyle>
            <a:lvl1pPr marL="342900" indent="-342900" algn="l" defTabSz="914400">
              <a:lnSpc>
                <a:spcPct val="90000"/>
              </a:lnSpc>
              <a:spcBef>
                <a:spcPts val="1000"/>
              </a:spcBef>
              <a:buClr>
                <a:srgbClr val="194184"/>
              </a:buClr>
              <a:buFont typeface="Wingdings"/>
              <a:buChar char="§"/>
              <a:defRPr sz="2500">
                <a:solidFill>
                  <a:schemeClr val="tx1"/>
                </a:solidFill>
                <a:latin typeface="Arial"/>
                <a:ea typeface="+mn-ea"/>
                <a:cs typeface="Arial"/>
              </a:defRPr>
            </a:lvl1pPr>
            <a:lvl2pPr marL="742950" indent="-379412" algn="l" defTabSz="914400">
              <a:lnSpc>
                <a:spcPct val="90000"/>
              </a:lnSpc>
              <a:spcBef>
                <a:spcPts val="500"/>
              </a:spcBef>
              <a:buClr>
                <a:schemeClr val="accent1"/>
              </a:buClr>
              <a:buFont typeface="Wingdings"/>
              <a:buChar char="§"/>
              <a:defRPr sz="2000">
                <a:solidFill>
                  <a:schemeClr val="tx1"/>
                </a:solidFill>
                <a:latin typeface="Arial"/>
                <a:ea typeface="+mn-ea"/>
                <a:cs typeface="Arial"/>
              </a:defRPr>
            </a:lvl2pPr>
            <a:lvl3pPr marL="1143000" indent="-228600" algn="l" defTabSz="914400">
              <a:lnSpc>
                <a:spcPct val="90000"/>
              </a:lnSpc>
              <a:spcBef>
                <a:spcPts val="500"/>
              </a:spcBef>
              <a:buClr>
                <a:schemeClr val="accent1"/>
              </a:buClr>
              <a:buFont typeface="Wingdings"/>
              <a:buChar char="§"/>
              <a:defRPr sz="2000">
                <a:solidFill>
                  <a:schemeClr val="tx1"/>
                </a:solidFill>
                <a:latin typeface="Arial"/>
                <a:ea typeface="+mn-ea"/>
                <a:cs typeface="Arial"/>
              </a:defRPr>
            </a:lvl3pPr>
            <a:lvl4pPr marL="1600200" indent="-228600" algn="l" defTabSz="914400">
              <a:lnSpc>
                <a:spcPct val="90000"/>
              </a:lnSpc>
              <a:spcBef>
                <a:spcPts val="500"/>
              </a:spcBef>
              <a:buClr>
                <a:schemeClr val="accent1"/>
              </a:buClr>
              <a:buFont typeface="Wingdings"/>
              <a:buChar char="§"/>
              <a:defRPr sz="1800">
                <a:solidFill>
                  <a:schemeClr val="tx1"/>
                </a:solidFill>
                <a:latin typeface="Arial"/>
                <a:ea typeface="+mn-ea"/>
                <a:cs typeface="Arial"/>
              </a:defRPr>
            </a:lvl4pPr>
            <a:lvl5pPr marL="2057400" indent="-228600" algn="l" defTabSz="914400">
              <a:lnSpc>
                <a:spcPct val="90000"/>
              </a:lnSpc>
              <a:spcBef>
                <a:spcPts val="500"/>
              </a:spcBef>
              <a:buClr>
                <a:schemeClr val="accent1"/>
              </a:buClr>
              <a:buFont typeface="Wingdings"/>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defRPr/>
            </a:pPr>
            <a:r>
              <a:rPr lang="fr-FR" sz="1800">
                <a:latin typeface="+mj-lt"/>
              </a:rPr>
              <a:t>Visualiser le module</a:t>
            </a:r>
            <a:endParaRPr/>
          </a:p>
        </p:txBody>
      </p:sp>
      <p:sp>
        <p:nvSpPr>
          <p:cNvPr id="33" name="Textplatzhalter 2"/>
          <p:cNvSpPr txBox="1"/>
          <p:nvPr/>
        </p:nvSpPr>
        <p:spPr bwMode="auto">
          <a:xfrm>
            <a:off x="8754805" y="4183767"/>
            <a:ext cx="1606529" cy="458109"/>
          </a:xfrm>
          <a:prstGeom prst="rect">
            <a:avLst/>
          </a:prstGeom>
        </p:spPr>
        <p:txBody>
          <a:bodyPr/>
          <a:lstStyle>
            <a:defPPr>
              <a:defRPr lang="fr-FR"/>
            </a:defPPr>
            <a:lvl1pPr indent="0" algn="ctr">
              <a:lnSpc>
                <a:spcPct val="90000"/>
              </a:lnSpc>
              <a:spcBef>
                <a:spcPts val="1000"/>
              </a:spcBef>
              <a:buClr>
                <a:srgbClr val="194184"/>
              </a:buClr>
              <a:buFont typeface="Wingdings"/>
              <a:buNone/>
              <a:defRPr>
                <a:latin typeface="+mj-lt"/>
                <a:cs typeface="Arial"/>
              </a:defRPr>
            </a:lvl1pPr>
            <a:lvl2pPr marL="742950" indent="-379412">
              <a:lnSpc>
                <a:spcPct val="90000"/>
              </a:lnSpc>
              <a:spcBef>
                <a:spcPts val="500"/>
              </a:spcBef>
              <a:buClr>
                <a:schemeClr val="accent1"/>
              </a:buClr>
              <a:buFont typeface="Wingdings"/>
              <a:buChar char="§"/>
              <a:defRPr sz="2000">
                <a:latin typeface="Arial"/>
                <a:cs typeface="Arial"/>
              </a:defRPr>
            </a:lvl2pPr>
            <a:lvl3pPr marL="1143000" indent="-228600">
              <a:lnSpc>
                <a:spcPct val="90000"/>
              </a:lnSpc>
              <a:spcBef>
                <a:spcPts val="500"/>
              </a:spcBef>
              <a:buClr>
                <a:schemeClr val="accent1"/>
              </a:buClr>
              <a:buFont typeface="Wingdings"/>
              <a:buChar char="§"/>
              <a:defRPr sz="2000">
                <a:latin typeface="Arial"/>
                <a:cs typeface="Arial"/>
              </a:defRPr>
            </a:lvl3pPr>
            <a:lvl4pPr marL="1600200" indent="-228600">
              <a:lnSpc>
                <a:spcPct val="90000"/>
              </a:lnSpc>
              <a:spcBef>
                <a:spcPts val="500"/>
              </a:spcBef>
              <a:buClr>
                <a:schemeClr val="accent1"/>
              </a:buClr>
              <a:buFont typeface="Wingdings"/>
              <a:buChar char="§"/>
              <a:defRPr>
                <a:latin typeface="Arial"/>
                <a:cs typeface="Arial"/>
              </a:defRPr>
            </a:lvl4pPr>
            <a:lvl5pPr marL="2057400" indent="-228600">
              <a:lnSpc>
                <a:spcPct val="90000"/>
              </a:lnSpc>
              <a:spcBef>
                <a:spcPts val="500"/>
              </a:spcBef>
              <a:buClr>
                <a:schemeClr val="accent1"/>
              </a:buClr>
              <a:buFont typeface="Wingdings"/>
              <a:buChar char="§"/>
              <a:defRPr>
                <a:latin typeface="Arial"/>
                <a:cs typeface="Aria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defRPr/>
            </a:pPr>
            <a:r>
              <a:rPr lang="fr-FR"/>
              <a:t>S’organiser</a:t>
            </a:r>
            <a:endParaRPr/>
          </a:p>
        </p:txBody>
      </p:sp>
      <p:sp>
        <p:nvSpPr>
          <p:cNvPr id="34" name="Textplatzhalter 2"/>
          <p:cNvSpPr txBox="1"/>
          <p:nvPr/>
        </p:nvSpPr>
        <p:spPr bwMode="auto">
          <a:xfrm>
            <a:off x="4799005" y="4086022"/>
            <a:ext cx="2130225" cy="695326"/>
          </a:xfrm>
          <a:prstGeom prst="rect">
            <a:avLst/>
          </a:prstGeom>
        </p:spPr>
        <p:txBody>
          <a:bodyPr anchor="ctr"/>
          <a:lstStyle>
            <a:defPPr>
              <a:defRPr lang="fr-FR"/>
            </a:defPPr>
            <a:lvl1pPr indent="0" algn="ctr">
              <a:lnSpc>
                <a:spcPct val="90000"/>
              </a:lnSpc>
              <a:spcBef>
                <a:spcPts val="1000"/>
              </a:spcBef>
              <a:buClr>
                <a:srgbClr val="194184"/>
              </a:buClr>
              <a:buFont typeface="Wingdings"/>
              <a:buNone/>
              <a:defRPr>
                <a:latin typeface="+mj-lt"/>
                <a:cs typeface="Arial"/>
              </a:defRPr>
            </a:lvl1pPr>
            <a:lvl2pPr marL="742950" indent="-379412">
              <a:lnSpc>
                <a:spcPct val="90000"/>
              </a:lnSpc>
              <a:spcBef>
                <a:spcPts val="500"/>
              </a:spcBef>
              <a:buClr>
                <a:schemeClr val="accent1"/>
              </a:buClr>
              <a:buFont typeface="Wingdings"/>
              <a:buChar char="§"/>
              <a:defRPr sz="2000">
                <a:latin typeface="Arial"/>
                <a:cs typeface="Arial"/>
              </a:defRPr>
            </a:lvl2pPr>
            <a:lvl3pPr marL="1143000" indent="-228600">
              <a:lnSpc>
                <a:spcPct val="90000"/>
              </a:lnSpc>
              <a:spcBef>
                <a:spcPts val="500"/>
              </a:spcBef>
              <a:buClr>
                <a:schemeClr val="accent1"/>
              </a:buClr>
              <a:buFont typeface="Wingdings"/>
              <a:buChar char="§"/>
              <a:defRPr sz="2000">
                <a:latin typeface="Arial"/>
                <a:cs typeface="Arial"/>
              </a:defRPr>
            </a:lvl3pPr>
            <a:lvl4pPr marL="1600200" indent="-228600">
              <a:lnSpc>
                <a:spcPct val="90000"/>
              </a:lnSpc>
              <a:spcBef>
                <a:spcPts val="500"/>
              </a:spcBef>
              <a:buClr>
                <a:schemeClr val="accent1"/>
              </a:buClr>
              <a:buFont typeface="Wingdings"/>
              <a:buChar char="§"/>
              <a:defRPr>
                <a:latin typeface="Arial"/>
                <a:cs typeface="Arial"/>
              </a:defRPr>
            </a:lvl4pPr>
            <a:lvl5pPr marL="2057400" indent="-228600">
              <a:lnSpc>
                <a:spcPct val="90000"/>
              </a:lnSpc>
              <a:spcBef>
                <a:spcPts val="500"/>
              </a:spcBef>
              <a:buClr>
                <a:schemeClr val="accent1"/>
              </a:buClr>
              <a:buFont typeface="Wingdings"/>
              <a:buChar char="§"/>
              <a:defRPr>
                <a:latin typeface="Arial"/>
                <a:cs typeface="Aria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defRPr/>
            </a:pPr>
            <a:r>
              <a:rPr lang="fr-FR"/>
              <a:t>Guider</a:t>
            </a:r>
            <a:endParaRPr/>
          </a:p>
        </p:txBody>
      </p:sp>
      <p:pic>
        <p:nvPicPr>
          <p:cNvPr id="22" name="Grafik 19"/>
          <p:cNvPicPr>
            <a:picLocks noChangeAspect="1"/>
          </p:cNvPicPr>
          <p:nvPr/>
        </p:nvPicPr>
        <p:blipFill>
          <a:blip r:embed="rId2"/>
          <a:srcRect l="47016" t="54383" r="28905" b="11585"/>
          <a:stretch/>
        </p:blipFill>
        <p:spPr bwMode="auto">
          <a:xfrm>
            <a:off x="857782" y="2499338"/>
            <a:ext cx="2118770" cy="1684429"/>
          </a:xfrm>
          <a:prstGeom prst="rect">
            <a:avLst/>
          </a:prstGeom>
        </p:spPr>
      </p:pic>
      <p:pic>
        <p:nvPicPr>
          <p:cNvPr id="23" name="Grafik 20"/>
          <p:cNvPicPr>
            <a:picLocks noChangeAspect="1"/>
          </p:cNvPicPr>
          <p:nvPr/>
        </p:nvPicPr>
        <p:blipFill>
          <a:blip r:embed="rId2"/>
          <a:srcRect l="23865" t="46708" r="56519" b="5706"/>
          <a:stretch/>
        </p:blipFill>
        <p:spPr bwMode="auto">
          <a:xfrm>
            <a:off x="4761638" y="1871963"/>
            <a:ext cx="1783229" cy="2433337"/>
          </a:xfrm>
          <a:prstGeom prst="rect">
            <a:avLst/>
          </a:prstGeom>
        </p:spPr>
      </p:pic>
      <p:pic>
        <p:nvPicPr>
          <p:cNvPr id="24" name="Grafik 4"/>
          <p:cNvPicPr>
            <a:picLocks noChangeAspect="1"/>
          </p:cNvPicPr>
          <p:nvPr/>
        </p:nvPicPr>
        <p:blipFill>
          <a:blip r:embed="rId2"/>
          <a:srcRect l="73226" t="49007" r="3298" b="10549"/>
          <a:stretch/>
        </p:blipFill>
        <p:spPr bwMode="auto">
          <a:xfrm>
            <a:off x="8370442" y="2254580"/>
            <a:ext cx="1990892" cy="19291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vertOverflow="overflow" horzOverflow="clip" vert="horz" wrap="square" lIns="91440" tIns="45720" rIns="91440" bIns="45720" numCol="1" spcCol="0" rtlCol="0" fromWordArt="0" anchor="t" anchorCtr="0" forceAA="0" compatLnSpc="0">
            <a:normAutofit fontScale="90000"/>
          </a:bodyPr>
          <a:lstStyle/>
          <a:p>
            <a:pPr>
              <a:defRPr/>
            </a:pPr>
            <a:r>
              <a:rPr lang="fr-FR" sz="3000" b="1" i="0" u="none" strike="noStrike" cap="none" spc="0">
                <a:solidFill>
                  <a:srgbClr val="0070BA"/>
                </a:solidFill>
                <a:latin typeface="Calibri Light"/>
                <a:ea typeface="Calibri Light"/>
                <a:cs typeface="Calibri Light"/>
              </a:rPr>
              <a:t>Huit recommandations pour créer un nouveau modèle de scénarisation pédagogique </a:t>
            </a:r>
            <a:r>
              <a:rPr lang="fr-FR" sz="3000" b="0" i="0" u="none" strike="noStrike" cap="none" spc="0">
                <a:solidFill>
                  <a:schemeClr val="tx1"/>
                </a:solidFill>
                <a:latin typeface="Calibri Light"/>
                <a:ea typeface="Calibri Light"/>
                <a:cs typeface="Calibri Light"/>
              </a:rPr>
              <a:t>(Bower et Vlachopoulos, 2018)</a:t>
            </a:r>
            <a:endParaRPr/>
          </a:p>
        </p:txBody>
      </p:sp>
      <p:sp>
        <p:nvSpPr>
          <p:cNvPr id="4" name="Espace réservé du texte 3"/>
          <p:cNvSpPr>
            <a:spLocks noGrp="1"/>
          </p:cNvSpPr>
          <p:nvPr>
            <p:ph type="body" sz="quarter" idx="13"/>
          </p:nvPr>
        </p:nvSpPr>
        <p:spPr bwMode="auto">
          <a:xfrm>
            <a:off x="326503" y="1846443"/>
            <a:ext cx="11536656" cy="4894925"/>
          </a:xfrm>
        </p:spPr>
        <p:txBody>
          <a:bodyPr/>
          <a:lstStyle/>
          <a:p>
            <a:pPr algn="just">
              <a:spcBef>
                <a:spcPts val="0"/>
              </a:spcBef>
              <a:spcAft>
                <a:spcPts val="0"/>
              </a:spcAft>
              <a:defRPr/>
            </a:pPr>
            <a:r>
              <a:rPr lang="fr-FR" sz="1800" b="1" cap="small" dirty="0">
                <a:solidFill>
                  <a:schemeClr val="accent1">
                    <a:lumMod val="50000"/>
                  </a:schemeClr>
                </a:solidFill>
                <a:latin typeface="Calibri Light"/>
              </a:rPr>
              <a:t>Nature du cadre </a:t>
            </a:r>
            <a:r>
              <a:rPr lang="fr-FR" sz="1800" dirty="0">
                <a:latin typeface="Calibri Light"/>
              </a:rPr>
              <a:t>: le modèle est-il procédural, conceptuel ou les deux ?</a:t>
            </a:r>
          </a:p>
          <a:p>
            <a:pPr algn="just">
              <a:spcBef>
                <a:spcPts val="0"/>
              </a:spcBef>
              <a:spcAft>
                <a:spcPts val="0"/>
              </a:spcAft>
              <a:defRPr/>
            </a:pPr>
            <a:endParaRPr sz="1800" dirty="0"/>
          </a:p>
          <a:p>
            <a:pPr algn="just">
              <a:spcBef>
                <a:spcPts val="0"/>
              </a:spcBef>
              <a:spcAft>
                <a:spcPts val="0"/>
              </a:spcAft>
              <a:defRPr/>
            </a:pPr>
            <a:r>
              <a:rPr lang="fr-FR" sz="1800" b="1" cap="small" dirty="0">
                <a:solidFill>
                  <a:schemeClr val="accent1">
                    <a:lumMod val="50000"/>
                  </a:schemeClr>
                </a:solidFill>
                <a:latin typeface="Calibri Light"/>
              </a:rPr>
              <a:t>Epistémologie/pédagogie </a:t>
            </a:r>
            <a:r>
              <a:rPr lang="fr-FR" sz="1800" dirty="0">
                <a:latin typeface="Calibri Light"/>
              </a:rPr>
              <a:t>: le modèle est-il pédagogiquement flexible ? (plusieurs orientations pédagogiques possibles)</a:t>
            </a:r>
          </a:p>
          <a:p>
            <a:pPr algn="just">
              <a:spcBef>
                <a:spcPts val="0"/>
              </a:spcBef>
              <a:spcAft>
                <a:spcPts val="0"/>
              </a:spcAft>
              <a:defRPr/>
            </a:pPr>
            <a:endParaRPr lang="fr-FR" sz="1800" dirty="0"/>
          </a:p>
          <a:p>
            <a:pPr algn="just">
              <a:spcBef>
                <a:spcPts val="0"/>
              </a:spcBef>
              <a:spcAft>
                <a:spcPts val="0"/>
              </a:spcAft>
              <a:defRPr/>
            </a:pPr>
            <a:r>
              <a:rPr lang="fr-FR" sz="1800" b="1" cap="small" dirty="0">
                <a:solidFill>
                  <a:schemeClr val="accent1">
                    <a:lumMod val="50000"/>
                  </a:schemeClr>
                </a:solidFill>
                <a:latin typeface="Calibri Light"/>
              </a:rPr>
              <a:t>Contexte</a:t>
            </a:r>
            <a:r>
              <a:rPr lang="fr-FR" sz="1800" dirty="0">
                <a:latin typeface="Calibri Light"/>
              </a:rPr>
              <a:t> : le modèle fournit-il des conseils pour la conception ? (par exemple des questions clés)</a:t>
            </a:r>
          </a:p>
          <a:p>
            <a:pPr algn="just">
              <a:spcBef>
                <a:spcPts val="0"/>
              </a:spcBef>
              <a:spcAft>
                <a:spcPts val="0"/>
              </a:spcAft>
              <a:defRPr/>
            </a:pPr>
            <a:endParaRPr sz="1800" dirty="0"/>
          </a:p>
          <a:p>
            <a:pPr algn="just">
              <a:spcBef>
                <a:spcPts val="0"/>
              </a:spcBef>
              <a:spcAft>
                <a:spcPts val="0"/>
              </a:spcAft>
              <a:defRPr/>
            </a:pPr>
            <a:r>
              <a:rPr lang="fr-FR" sz="1800" b="1" cap="small" dirty="0">
                <a:solidFill>
                  <a:schemeClr val="accent1">
                    <a:lumMod val="50000"/>
                  </a:schemeClr>
                </a:solidFill>
                <a:latin typeface="Calibri Light"/>
              </a:rPr>
              <a:t>Niveau de granularité </a:t>
            </a:r>
            <a:r>
              <a:rPr lang="fr-FR" sz="1800" dirty="0">
                <a:latin typeface="Calibri Light"/>
              </a:rPr>
              <a:t>: le niveau de granularité du scénario est-il clair ?</a:t>
            </a:r>
          </a:p>
          <a:p>
            <a:pPr algn="just">
              <a:spcBef>
                <a:spcPts val="0"/>
              </a:spcBef>
              <a:spcAft>
                <a:spcPts val="0"/>
              </a:spcAft>
              <a:defRPr/>
            </a:pPr>
            <a:endParaRPr sz="1800" dirty="0"/>
          </a:p>
          <a:p>
            <a:pPr algn="just">
              <a:spcBef>
                <a:spcPts val="0"/>
              </a:spcBef>
              <a:spcAft>
                <a:spcPts val="0"/>
              </a:spcAft>
              <a:defRPr/>
            </a:pPr>
            <a:r>
              <a:rPr lang="fr-FR" sz="1800" b="1" cap="small" dirty="0">
                <a:solidFill>
                  <a:schemeClr val="accent1">
                    <a:lumMod val="50000"/>
                  </a:schemeClr>
                </a:solidFill>
                <a:latin typeface="Calibri Light"/>
              </a:rPr>
              <a:t>Exemples</a:t>
            </a:r>
            <a:r>
              <a:rPr lang="fr-FR" sz="1800" dirty="0">
                <a:latin typeface="Calibri Light"/>
              </a:rPr>
              <a:t> : propose-t-on des exemples pour faciliter l’application du modèle ?</a:t>
            </a:r>
          </a:p>
          <a:p>
            <a:pPr algn="just">
              <a:spcBef>
                <a:spcPts val="0"/>
              </a:spcBef>
              <a:spcAft>
                <a:spcPts val="0"/>
              </a:spcAft>
              <a:defRPr/>
            </a:pPr>
            <a:endParaRPr sz="1800" dirty="0"/>
          </a:p>
          <a:p>
            <a:pPr algn="just">
              <a:spcBef>
                <a:spcPts val="0"/>
              </a:spcBef>
              <a:spcAft>
                <a:spcPts val="0"/>
              </a:spcAft>
              <a:defRPr/>
            </a:pPr>
            <a:r>
              <a:rPr lang="fr-FR" sz="1800" b="1" cap="small" dirty="0">
                <a:solidFill>
                  <a:schemeClr val="accent1">
                    <a:lumMod val="50000"/>
                  </a:schemeClr>
                </a:solidFill>
                <a:latin typeface="Calibri Light"/>
              </a:rPr>
              <a:t>Interaction entre l’enseignant et les étudiants </a:t>
            </a:r>
            <a:r>
              <a:rPr lang="fr-FR" sz="1800" dirty="0">
                <a:latin typeface="Calibri Light"/>
              </a:rPr>
              <a:t>: le modèle prend-il en compte de manière explicite les interactions ?</a:t>
            </a:r>
          </a:p>
          <a:p>
            <a:pPr algn="just">
              <a:spcBef>
                <a:spcPts val="0"/>
              </a:spcBef>
              <a:spcAft>
                <a:spcPts val="0"/>
              </a:spcAft>
              <a:defRPr/>
            </a:pPr>
            <a:endParaRPr sz="1800" dirty="0"/>
          </a:p>
          <a:p>
            <a:pPr algn="just">
              <a:spcBef>
                <a:spcPts val="0"/>
              </a:spcBef>
              <a:spcAft>
                <a:spcPts val="0"/>
              </a:spcAft>
              <a:defRPr/>
            </a:pPr>
            <a:r>
              <a:rPr lang="fr-FR" sz="1800" b="1" cap="small" dirty="0">
                <a:solidFill>
                  <a:schemeClr val="accent1">
                    <a:lumMod val="50000"/>
                  </a:schemeClr>
                </a:solidFill>
                <a:latin typeface="Calibri Light"/>
              </a:rPr>
              <a:t>Orientation technologique </a:t>
            </a:r>
            <a:r>
              <a:rPr lang="fr-FR" sz="1800" dirty="0">
                <a:latin typeface="Calibri Light"/>
              </a:rPr>
              <a:t>: fournit-on des conseils pour la sélection des technologies ?</a:t>
            </a:r>
          </a:p>
          <a:p>
            <a:pPr algn="just">
              <a:spcBef>
                <a:spcPts val="0"/>
              </a:spcBef>
              <a:spcAft>
                <a:spcPts val="0"/>
              </a:spcAft>
              <a:defRPr/>
            </a:pPr>
            <a:endParaRPr sz="1800" dirty="0"/>
          </a:p>
          <a:p>
            <a:pPr algn="just">
              <a:spcBef>
                <a:spcPts val="0"/>
              </a:spcBef>
              <a:spcAft>
                <a:spcPts val="0"/>
              </a:spcAft>
              <a:defRPr/>
            </a:pPr>
            <a:r>
              <a:rPr lang="fr-FR" sz="1800" b="1" cap="small" dirty="0">
                <a:solidFill>
                  <a:schemeClr val="accent1">
                    <a:lumMod val="50000"/>
                  </a:schemeClr>
                </a:solidFill>
                <a:latin typeface="Calibri Light"/>
              </a:rPr>
              <a:t>Evaluation</a:t>
            </a:r>
            <a:r>
              <a:rPr lang="fr-FR" sz="1800" dirty="0">
                <a:latin typeface="Calibri Light"/>
              </a:rPr>
              <a:t> : le modèle a-t-il été évalué de manière fiable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AE2F71DD6B694DA624A37078F09618" ma:contentTypeVersion="10" ma:contentTypeDescription="Crée un document." ma:contentTypeScope="" ma:versionID="6459274839ed83a1edb1d1de0f0a9fb1">
  <xsd:schema xmlns:xsd="http://www.w3.org/2001/XMLSchema" xmlns:xs="http://www.w3.org/2001/XMLSchema" xmlns:p="http://schemas.microsoft.com/office/2006/metadata/properties" xmlns:ns2="786f299d-136e-44cd-a15b-612ecaf52947" targetNamespace="http://schemas.microsoft.com/office/2006/metadata/properties" ma:root="true" ma:fieldsID="62631ce802302e83ac9ce5af936e8481" ns2:_="">
    <xsd:import namespace="786f299d-136e-44cd-a15b-612ecaf529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f299d-136e-44cd-a15b-612ecaf529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86f299d-136e-44cd-a15b-612ecaf52947" xsi:nil="true"/>
  </documentManagement>
</p:properties>
</file>

<file path=customXml/itemProps1.xml><?xml version="1.0" encoding="utf-8"?>
<ds:datastoreItem xmlns:ds="http://schemas.openxmlformats.org/officeDocument/2006/customXml" ds:itemID="{0ABFAB98-E2CF-4926-81FD-AA565D92EC3D}"/>
</file>

<file path=customXml/itemProps2.xml><?xml version="1.0" encoding="utf-8"?>
<ds:datastoreItem xmlns:ds="http://schemas.openxmlformats.org/officeDocument/2006/customXml" ds:itemID="{3407C559-4A3E-4C4E-B274-55156DA79A4D}"/>
</file>

<file path=customXml/itemProps3.xml><?xml version="1.0" encoding="utf-8"?>
<ds:datastoreItem xmlns:ds="http://schemas.openxmlformats.org/officeDocument/2006/customXml" ds:itemID="{78738608-8951-4FA9-87CB-3861CB760080}"/>
</file>

<file path=docProps/app.xml><?xml version="1.0" encoding="utf-8"?>
<Properties xmlns="http://schemas.openxmlformats.org/officeDocument/2006/extended-properties" xmlns:vt="http://schemas.openxmlformats.org/officeDocument/2006/docPropsVTypes">
  <Template>PPP_UniDistance_2021</Template>
  <TotalTime>0</TotalTime>
  <Words>1467</Words>
  <Application>Microsoft Office PowerPoint</Application>
  <DocSecurity>0</DocSecurity>
  <PresentationFormat>Grand écran</PresentationFormat>
  <Paragraphs>141</Paragraphs>
  <Slides>20</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Wingdings</vt:lpstr>
      <vt:lpstr>Thème Office</vt:lpstr>
      <vt:lpstr>Présentation PowerPoint</vt:lpstr>
      <vt:lpstr>Déroulé de la présentation</vt:lpstr>
      <vt:lpstr>Qu’est-ce qu’un scénario pédagogique ?</vt:lpstr>
      <vt:lpstr>Comment scénariser ?</vt:lpstr>
      <vt:lpstr>Les différents niveaux de granularité</vt:lpstr>
      <vt:lpstr>Pourquoi scénariser ? </vt:lpstr>
      <vt:lpstr>Pourquoi scénariser ? </vt:lpstr>
      <vt:lpstr>Pourquoi scénariser ? </vt:lpstr>
      <vt:lpstr>Huit recommandations pour créer un nouveau modèle de scénarisation pédagogique (Bower et Vlachopoulos, 2018)</vt:lpstr>
      <vt:lpstr>Présentation du contexte</vt:lpstr>
      <vt:lpstr>Présentation du modèle</vt:lpstr>
      <vt:lpstr>Présentation du modèle</vt:lpstr>
      <vt:lpstr>Présentation du modèle – un exemple</vt:lpstr>
      <vt:lpstr>Présentation du modèle</vt:lpstr>
      <vt:lpstr>Présentation du modèle</vt:lpstr>
      <vt:lpstr>Analyse du modèle à la lumière des recommandations de Bower et Vlachopoulous</vt:lpstr>
      <vt:lpstr>Limites et perspectives possibles du modèle</vt:lpstr>
      <vt:lpstr>Pour aller plus loin...</vt:lpstr>
      <vt:lpstr>Des questions ?</vt:lpstr>
      <vt:lpstr>Bibliographie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Sandrine Favre</dc:creator>
  <cp:keywords/>
  <dc:description/>
  <cp:lastModifiedBy>Alice Thurre-Millius</cp:lastModifiedBy>
  <cp:revision>7</cp:revision>
  <dcterms:created xsi:type="dcterms:W3CDTF">2021-04-27T13:01:34Z</dcterms:created>
  <dcterms:modified xsi:type="dcterms:W3CDTF">2021-11-18T10:21:26Z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2560">
    <vt:lpwstr>14</vt:lpwstr>
  </property>
  <property fmtid="{D5CDD505-2E9C-101B-9397-08002B2CF9AE}" pid="3" name="AuthorIds_UIVersion_5632">
    <vt:lpwstr>14</vt:lpwstr>
  </property>
  <property fmtid="{D5CDD505-2E9C-101B-9397-08002B2CF9AE}" pid="4" name="AuthorIds_UIVersion_1536">
    <vt:lpwstr>14</vt:lpwstr>
  </property>
  <property fmtid="{D5CDD505-2E9C-101B-9397-08002B2CF9AE}" pid="5" name="AuthorIds_UIVersion_512">
    <vt:lpwstr>14</vt:lpwstr>
  </property>
  <property fmtid="{D5CDD505-2E9C-101B-9397-08002B2CF9AE}" pid="6" name="ContentTypeId">
    <vt:lpwstr>0x01010074AE2F71DD6B694DA624A37078F09618</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ies>
</file>